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15" r:id="rId4"/>
    <p:sldId id="307" r:id="rId5"/>
    <p:sldId id="313" r:id="rId6"/>
    <p:sldId id="309" r:id="rId7"/>
    <p:sldId id="310" r:id="rId8"/>
    <p:sldId id="308" r:id="rId9"/>
    <p:sldId id="311" r:id="rId10"/>
    <p:sldId id="312" r:id="rId11"/>
    <p:sldId id="314" r:id="rId12"/>
    <p:sldId id="303" r:id="rId13"/>
    <p:sldId id="316" r:id="rId14"/>
    <p:sldId id="317" r:id="rId15"/>
    <p:sldId id="318" r:id="rId16"/>
    <p:sldId id="333" r:id="rId17"/>
    <p:sldId id="319" r:id="rId18"/>
    <p:sldId id="305" r:id="rId19"/>
    <p:sldId id="306" r:id="rId20"/>
    <p:sldId id="320" r:id="rId21"/>
    <p:sldId id="327" r:id="rId22"/>
    <p:sldId id="325" r:id="rId23"/>
    <p:sldId id="328" r:id="rId24"/>
    <p:sldId id="336" r:id="rId25"/>
    <p:sldId id="33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99CC"/>
    <a:srgbClr val="0BC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86418" autoAdjust="0"/>
  </p:normalViewPr>
  <p:slideViewPr>
    <p:cSldViewPr>
      <p:cViewPr>
        <p:scale>
          <a:sx n="110" d="100"/>
          <a:sy n="110" d="100"/>
        </p:scale>
        <p:origin x="-132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E657-FD82-4B7E-B965-22E71B202068}" type="datetimeFigureOut">
              <a:rPr lang="de-DE" smtClean="0"/>
              <a:pPr/>
              <a:t>16.01.2014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140F-4E5F-4467-B87F-968A877C807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5.jpe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jpe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51520" y="1484784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1. </a:t>
            </a:r>
            <a:r>
              <a:rPr lang="hu-HU" sz="2800" b="1" dirty="0" smtClean="0">
                <a:solidFill>
                  <a:schemeClr val="tx1"/>
                </a:solidFill>
              </a:rPr>
              <a:t>A rendszer részelemeinek ellenőrzése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2348880"/>
            <a:ext cx="8640960" cy="79208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3. </a:t>
            </a:r>
            <a:r>
              <a:rPr lang="hu-HU" sz="2800" b="1" dirty="0" smtClean="0">
                <a:solidFill>
                  <a:schemeClr val="tx1"/>
                </a:solidFill>
              </a:rPr>
              <a:t>Kültéri és beltéri egységek előzetes paraméterezése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chemeClr val="tx1"/>
                </a:solidFill>
              </a:rPr>
              <a:t>   	</a:t>
            </a:r>
            <a:r>
              <a:rPr lang="de-DE" sz="2800" b="1" dirty="0" smtClean="0">
                <a:solidFill>
                  <a:schemeClr val="tx1"/>
                </a:solidFill>
              </a:rPr>
              <a:t>(</a:t>
            </a:r>
            <a:r>
              <a:rPr lang="hu-HU" sz="2800" b="1" smtClean="0">
                <a:solidFill>
                  <a:schemeClr val="tx1"/>
                </a:solidFill>
              </a:rPr>
              <a:t>DIP</a:t>
            </a:r>
            <a:r>
              <a:rPr lang="de-DE" sz="2800" b="1" smtClean="0">
                <a:solidFill>
                  <a:schemeClr val="tx1"/>
                </a:solidFill>
              </a:rPr>
              <a:t>-</a:t>
            </a:r>
            <a:r>
              <a:rPr lang="hu-HU" sz="2800" b="1" smtClean="0">
                <a:solidFill>
                  <a:schemeClr val="tx1"/>
                </a:solidFill>
              </a:rPr>
              <a:t>kapcsoló</a:t>
            </a:r>
            <a:r>
              <a:rPr lang="hu-HU" sz="2800" b="1" dirty="0" smtClean="0">
                <a:solidFill>
                  <a:schemeClr val="tx1"/>
                </a:solidFill>
              </a:rPr>
              <a:t> beállítás</a:t>
            </a:r>
            <a:r>
              <a:rPr lang="de-DE" sz="2800" b="1" dirty="0" smtClean="0">
                <a:solidFill>
                  <a:schemeClr val="tx1"/>
                </a:solidFill>
              </a:rPr>
              <a:t>)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3645024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5. </a:t>
            </a:r>
            <a:r>
              <a:rPr lang="hu-HU" sz="2800" b="1" dirty="0" smtClean="0">
                <a:solidFill>
                  <a:schemeClr val="tx1"/>
                </a:solidFill>
              </a:rPr>
              <a:t>Rátöltendő hűtőközeg mennyiség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5877272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8. </a:t>
            </a:r>
            <a:r>
              <a:rPr lang="hu-HU" sz="2800" b="1" dirty="0" smtClean="0">
                <a:solidFill>
                  <a:schemeClr val="tx1"/>
                </a:solidFill>
              </a:rPr>
              <a:t>Működési adatok mérése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0" y="5445224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7. </a:t>
            </a:r>
            <a:r>
              <a:rPr lang="hu-HU" sz="2800" b="1" dirty="0" smtClean="0">
                <a:solidFill>
                  <a:schemeClr val="tx1"/>
                </a:solidFill>
              </a:rPr>
              <a:t>Tesztüzem indítása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7504" y="980728"/>
            <a:ext cx="8928992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Előzetes beüzemelés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1916832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2. </a:t>
            </a:r>
            <a:r>
              <a:rPr lang="hu-HU" sz="2800" b="1" dirty="0" smtClean="0">
                <a:solidFill>
                  <a:schemeClr val="tx1"/>
                </a:solidFill>
              </a:rPr>
              <a:t>Nyomáspróba és </a:t>
            </a:r>
            <a:r>
              <a:rPr lang="de-DE" sz="2800" b="1" dirty="0" smtClean="0">
                <a:solidFill>
                  <a:schemeClr val="tx1"/>
                </a:solidFill>
              </a:rPr>
              <a:t>v</a:t>
            </a:r>
            <a:r>
              <a:rPr lang="hu-HU" sz="2800" b="1" dirty="0" err="1" smtClean="0">
                <a:solidFill>
                  <a:schemeClr val="tx1"/>
                </a:solidFill>
              </a:rPr>
              <a:t>ák</a:t>
            </a:r>
            <a:r>
              <a:rPr lang="de-DE" sz="2800" b="1" dirty="0" smtClean="0">
                <a:solidFill>
                  <a:schemeClr val="tx1"/>
                </a:solidFill>
              </a:rPr>
              <a:t>u</a:t>
            </a:r>
            <a:r>
              <a:rPr lang="hu-HU" sz="2800" b="1" dirty="0" smtClean="0">
                <a:solidFill>
                  <a:schemeClr val="tx1"/>
                </a:solidFill>
              </a:rPr>
              <a:t>u</a:t>
            </a:r>
            <a:r>
              <a:rPr lang="de-DE" sz="2800" b="1" dirty="0" smtClean="0">
                <a:solidFill>
                  <a:schemeClr val="tx1"/>
                </a:solidFill>
              </a:rPr>
              <a:t>m</a:t>
            </a:r>
            <a:r>
              <a:rPr lang="hu-HU" sz="2800" b="1" dirty="0" err="1" smtClean="0">
                <a:solidFill>
                  <a:schemeClr val="tx1"/>
                </a:solidFill>
              </a:rPr>
              <a:t>olás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8.1 </a:t>
            </a:r>
            <a:r>
              <a:rPr lang="hu-HU" sz="2800" b="1" dirty="0" smtClean="0">
                <a:solidFill>
                  <a:schemeClr val="tx1"/>
                </a:solidFill>
              </a:rPr>
              <a:t>Adatok dokumentálása és kiértékelése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1520" y="3212976"/>
            <a:ext cx="8640960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4. </a:t>
            </a:r>
            <a:r>
              <a:rPr lang="hu-HU" sz="2800" b="1" dirty="0" smtClean="0">
                <a:solidFill>
                  <a:schemeClr val="tx1"/>
                </a:solidFill>
              </a:rPr>
              <a:t>A szabályzók és konverterek paraméterezése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1520" y="4077072"/>
            <a:ext cx="8640960" cy="79208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de-DE" sz="2800" b="1" dirty="0" smtClean="0">
                <a:solidFill>
                  <a:schemeClr val="tx1"/>
                </a:solidFill>
              </a:rPr>
              <a:t>6. </a:t>
            </a:r>
            <a:r>
              <a:rPr lang="hu-HU" sz="2800" b="1" dirty="0" smtClean="0">
                <a:solidFill>
                  <a:schemeClr val="tx1"/>
                </a:solidFill>
              </a:rPr>
              <a:t>Áram alá helyezés, majd a kültéri és beltéri egységek  működési paramétereinek beállítása</a:t>
            </a:r>
            <a:r>
              <a:rPr lang="de-DE" sz="2800" b="1" dirty="0" smtClean="0">
                <a:solidFill>
                  <a:schemeClr val="tx1"/>
                </a:solidFill>
              </a:rPr>
              <a:t>!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07504" y="4941168"/>
            <a:ext cx="8928992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Beüzemelés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Beltéri egység paraméterezése </a:t>
            </a:r>
            <a:r>
              <a:rPr lang="de-DE" sz="2800" b="1" dirty="0" smtClean="0">
                <a:solidFill>
                  <a:schemeClr val="tx1"/>
                </a:solidFill>
              </a:rPr>
              <a:t>(D</a:t>
            </a:r>
            <a:r>
              <a:rPr lang="hu-HU" sz="2800" b="1" dirty="0" smtClean="0">
                <a:solidFill>
                  <a:schemeClr val="tx1"/>
                </a:solidFill>
              </a:rPr>
              <a:t>IP-kapcsoló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chemeClr val="tx1"/>
                </a:solidFill>
              </a:rPr>
              <a:t>beállítás</a:t>
            </a:r>
            <a:r>
              <a:rPr lang="de-DE" sz="2800" b="1" dirty="0" smtClean="0">
                <a:solidFill>
                  <a:schemeClr val="tx1"/>
                </a:solidFill>
              </a:rPr>
              <a:t>)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0152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679874" cy="276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sitionsrahmen 12"/>
          <p:cNvSpPr/>
          <p:nvPr/>
        </p:nvSpPr>
        <p:spPr>
          <a:xfrm>
            <a:off x="395536" y="1988840"/>
            <a:ext cx="288032" cy="576064"/>
          </a:xfrm>
          <a:prstGeom prst="frame">
            <a:avLst>
              <a:gd name="adj1" fmla="val 21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Positionsrahmen 13"/>
          <p:cNvSpPr/>
          <p:nvPr/>
        </p:nvSpPr>
        <p:spPr>
          <a:xfrm>
            <a:off x="2987824" y="3068960"/>
            <a:ext cx="576064" cy="576064"/>
          </a:xfrm>
          <a:prstGeom prst="frame">
            <a:avLst>
              <a:gd name="adj1" fmla="val 21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07504" y="4581128"/>
            <a:ext cx="799288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Az alábbi két beállítást csak hardveresen, a DIP kapcsolók segítségével lehet elvégezni: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07504" y="5157192"/>
            <a:ext cx="3240360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</a:t>
            </a:r>
            <a:r>
              <a:rPr lang="de-DE" sz="1600" smtClean="0">
                <a:solidFill>
                  <a:schemeClr val="tx1"/>
                </a:solidFill>
              </a:rPr>
              <a:t>. </a:t>
            </a:r>
            <a:r>
              <a:rPr lang="hu-HU" sz="1600" smtClean="0">
                <a:solidFill>
                  <a:schemeClr val="tx1"/>
                </a:solidFill>
              </a:rPr>
              <a:t>Külső bemeneti jel típusa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563888" y="5157192"/>
            <a:ext cx="511256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2. </a:t>
            </a:r>
            <a:r>
              <a:rPr lang="hu-HU" sz="1600" dirty="0" smtClean="0">
                <a:solidFill>
                  <a:schemeClr val="tx1"/>
                </a:solidFill>
              </a:rPr>
              <a:t>Vezeték nélküli távirányító </a:t>
            </a:r>
            <a:r>
              <a:rPr lang="hu-HU" sz="1600" dirty="0" err="1" smtClean="0">
                <a:solidFill>
                  <a:schemeClr val="tx1"/>
                </a:solidFill>
              </a:rPr>
              <a:t>infrajel-kódjának</a:t>
            </a:r>
            <a:r>
              <a:rPr lang="hu-HU" sz="1600" dirty="0" smtClean="0">
                <a:solidFill>
                  <a:schemeClr val="tx1"/>
                </a:solidFill>
              </a:rPr>
              <a:t> megadása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206084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31840" y="314096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2.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71630"/>
              </p:ext>
            </p:extLst>
          </p:nvPr>
        </p:nvGraphicFramePr>
        <p:xfrm>
          <a:off x="642516" y="5733256"/>
          <a:ext cx="2273300" cy="590550"/>
        </p:xfrm>
        <a:graphic>
          <a:graphicData uri="http://schemas.openxmlformats.org/drawingml/2006/table">
            <a:tbl>
              <a:tblPr/>
              <a:tblGrid>
                <a:gridCol w="760937"/>
                <a:gridCol w="151236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SW2-1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Külső bemeneti jel típusa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impluzus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Folyamatos (nyit-zár)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4268"/>
              </p:ext>
            </p:extLst>
          </p:nvPr>
        </p:nvGraphicFramePr>
        <p:xfrm>
          <a:off x="3923928" y="5697810"/>
          <a:ext cx="3035300" cy="971550"/>
        </p:xfrm>
        <a:graphic>
          <a:graphicData uri="http://schemas.openxmlformats.org/drawingml/2006/table">
            <a:tbl>
              <a:tblPr/>
              <a:tblGrid>
                <a:gridCol w="761204"/>
                <a:gridCol w="761204"/>
                <a:gridCol w="1512892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SW3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SW3-2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smtClean="0">
                          <a:solidFill>
                            <a:schemeClr val="tx1"/>
                          </a:solidFill>
                        </a:rPr>
                        <a:t>infrajel-kód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olumbus-Klima-fejlec"/>
          <p:cNvPicPr>
            <a:picLocks noChangeAspect="1" noChangeArrowheads="1"/>
          </p:cNvPicPr>
          <p:nvPr/>
        </p:nvPicPr>
        <p:blipFill>
          <a:blip r:embed="rId6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07504" y="887016"/>
            <a:ext cx="9001000" cy="74178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A beltérik paraméterezése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(</a:t>
            </a:r>
            <a:r>
              <a:rPr lang="hu-HU" sz="2000" b="1" dirty="0" smtClean="0">
                <a:solidFill>
                  <a:schemeClr val="tx1"/>
                </a:solidFill>
              </a:rPr>
              <a:t>Távirányító-csoporton belüli cím (RC cím (AD.)</a:t>
            </a:r>
            <a:r>
              <a:rPr lang="de-DE" sz="2000" b="1" dirty="0" smtClean="0">
                <a:solidFill>
                  <a:schemeClr val="tx1"/>
                </a:solidFill>
              </a:rPr>
              <a:t>)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6731"/>
            <a:ext cx="2304256" cy="15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bgerundetes Rechteck 22"/>
          <p:cNvSpPr/>
          <p:nvPr/>
        </p:nvSpPr>
        <p:spPr>
          <a:xfrm>
            <a:off x="2555776" y="1628800"/>
            <a:ext cx="6336704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Ha több beltéri egységet akarunk csoportban, egy távirányítóról vezérelni, akkor a csoport minden egyes beltéri egységének egy egyedi azonosító címet kell adni manuálisan</a:t>
            </a:r>
            <a:r>
              <a:rPr lang="hu-HU" sz="1600" dirty="0">
                <a:solidFill>
                  <a:schemeClr val="tx1"/>
                </a:solidFill>
              </a:rPr>
              <a:t>. (RC </a:t>
            </a:r>
            <a:r>
              <a:rPr lang="hu-HU" sz="1600" dirty="0" smtClean="0">
                <a:solidFill>
                  <a:schemeClr val="tx1"/>
                </a:solidFill>
              </a:rPr>
              <a:t>cím-„</a:t>
            </a:r>
            <a:r>
              <a:rPr lang="hu-HU" sz="1600" dirty="0">
                <a:solidFill>
                  <a:schemeClr val="tx1"/>
                </a:solidFill>
              </a:rPr>
              <a:t>távirányító-csoport” cím</a:t>
            </a:r>
            <a:r>
              <a:rPr lang="hu-HU" sz="1600" dirty="0" smtClean="0">
                <a:solidFill>
                  <a:schemeClr val="tx1"/>
                </a:solidFill>
              </a:rPr>
              <a:t>)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555776" y="2564903"/>
            <a:ext cx="2736304" cy="5701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„Távirányító-csoport</a:t>
            </a:r>
            <a:r>
              <a:rPr lang="hu-HU" sz="1600" dirty="0">
                <a:solidFill>
                  <a:schemeClr val="bg1"/>
                </a:solidFill>
              </a:rPr>
              <a:t>” </a:t>
            </a:r>
            <a:r>
              <a:rPr lang="hu-HU" sz="1600" dirty="0" smtClean="0">
                <a:solidFill>
                  <a:schemeClr val="bg1"/>
                </a:solidFill>
              </a:rPr>
              <a:t>cím (</a:t>
            </a:r>
            <a:r>
              <a:rPr lang="hu-HU" sz="1600" err="1" smtClean="0">
                <a:solidFill>
                  <a:schemeClr val="bg1"/>
                </a:solidFill>
              </a:rPr>
              <a:t>RC</a:t>
            </a:r>
            <a:r>
              <a:rPr lang="hu-HU" sz="1600" smtClean="0">
                <a:solidFill>
                  <a:schemeClr val="bg1"/>
                </a:solidFill>
              </a:rPr>
              <a:t> cím.) </a:t>
            </a:r>
            <a:r>
              <a:rPr lang="de-DE" sz="1600" b="1" dirty="0" smtClean="0">
                <a:solidFill>
                  <a:schemeClr val="bg1"/>
                </a:solidFill>
              </a:rPr>
              <a:t>(</a:t>
            </a:r>
            <a:r>
              <a:rPr lang="de-DE" sz="1600" b="1" dirty="0" err="1" smtClean="0">
                <a:solidFill>
                  <a:schemeClr val="bg1"/>
                </a:solidFill>
              </a:rPr>
              <a:t>SW10</a:t>
            </a:r>
            <a:r>
              <a:rPr lang="de-DE" sz="1600" b="1" dirty="0" smtClean="0">
                <a:solidFill>
                  <a:schemeClr val="bg1"/>
                </a:solidFill>
              </a:rPr>
              <a:t>)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5" name="Positionsrahmen 24"/>
          <p:cNvSpPr/>
          <p:nvPr/>
        </p:nvSpPr>
        <p:spPr>
          <a:xfrm>
            <a:off x="323528" y="2780928"/>
            <a:ext cx="504056" cy="3600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>
            <a:stCxn id="24" idx="1"/>
            <a:endCxn id="25" idx="3"/>
          </p:cNvCxnSpPr>
          <p:nvPr/>
        </p:nvCxnSpPr>
        <p:spPr>
          <a:xfrm flipH="1">
            <a:off x="827584" y="2849974"/>
            <a:ext cx="1728192" cy="11097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35496" y="4005064"/>
            <a:ext cx="8856984" cy="2736304"/>
          </a:xfrm>
          <a:prstGeom prst="roundRect">
            <a:avLst>
              <a:gd name="adj" fmla="val 908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grpSp>
        <p:nvGrpSpPr>
          <p:cNvPr id="34" name="Group 55"/>
          <p:cNvGrpSpPr>
            <a:grpSpLocks/>
          </p:cNvGrpSpPr>
          <p:nvPr/>
        </p:nvGrpSpPr>
        <p:grpSpPr bwMode="auto">
          <a:xfrm>
            <a:off x="755576" y="5765913"/>
            <a:ext cx="1440160" cy="831439"/>
            <a:chOff x="1587" y="1938"/>
            <a:chExt cx="2448" cy="1492"/>
          </a:xfrm>
        </p:grpSpPr>
        <p:pic>
          <p:nvPicPr>
            <p:cNvPr id="35" name="Picture 56" descr="14-16-HP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1938"/>
              <a:ext cx="1095" cy="1356"/>
            </a:xfrm>
            <a:prstGeom prst="rect">
              <a:avLst/>
            </a:prstGeom>
            <a:noFill/>
          </p:spPr>
        </p:pic>
        <p:pic>
          <p:nvPicPr>
            <p:cNvPr id="36" name="Picture 57" descr="8-10-12-HP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3" y="2000"/>
              <a:ext cx="1057" cy="1361"/>
            </a:xfrm>
            <a:prstGeom prst="rect">
              <a:avLst/>
            </a:prstGeom>
            <a:noFill/>
          </p:spPr>
        </p:pic>
        <p:pic>
          <p:nvPicPr>
            <p:cNvPr id="37" name="Picture 58" descr="8-10-12-HP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" y="1978"/>
              <a:ext cx="1128" cy="1452"/>
            </a:xfrm>
            <a:prstGeom prst="rect">
              <a:avLst/>
            </a:prstGeom>
            <a:noFill/>
          </p:spPr>
        </p:pic>
      </p:grpSp>
      <p:cxnSp>
        <p:nvCxnSpPr>
          <p:cNvPr id="46" name="Gerade Verbindung 45"/>
          <p:cNvCxnSpPr/>
          <p:nvPr/>
        </p:nvCxnSpPr>
        <p:spPr>
          <a:xfrm rot="5400000" flipH="1" flipV="1">
            <a:off x="251520" y="5765913"/>
            <a:ext cx="1152129" cy="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1043608" y="5281065"/>
            <a:ext cx="6732748" cy="2014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755576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00</a:t>
            </a:r>
            <a:endParaRPr lang="de-DE" sz="1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35496" y="556949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Ref. cím</a:t>
            </a:r>
            <a:r>
              <a:rPr lang="de-DE" sz="1400" b="1" dirty="0" smtClean="0"/>
              <a:t>: </a:t>
            </a:r>
            <a:r>
              <a:rPr lang="hu-HU" sz="1400" b="1" dirty="0" smtClean="0"/>
              <a:t>  </a:t>
            </a:r>
            <a:r>
              <a:rPr lang="de-DE" sz="1400" b="1" dirty="0" smtClean="0"/>
              <a:t>  00      00      00</a:t>
            </a:r>
            <a:endParaRPr lang="de-DE" sz="1400" b="1" dirty="0"/>
          </a:p>
        </p:txBody>
      </p:sp>
      <p:cxnSp>
        <p:nvCxnSpPr>
          <p:cNvPr id="125" name="Gerade Verbindung 124"/>
          <p:cNvCxnSpPr/>
          <p:nvPr/>
        </p:nvCxnSpPr>
        <p:spPr>
          <a:xfrm>
            <a:off x="1187624" y="5549889"/>
            <a:ext cx="30243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rot="5400000">
            <a:off x="3276650" y="53330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5400000">
            <a:off x="2484562" y="53330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5400000">
            <a:off x="1692474" y="53330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rot="5400000">
            <a:off x="3636690" y="5693111"/>
            <a:ext cx="11521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rot="5400000">
            <a:off x="972394" y="53330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5042761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5" y="5042761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7" y="5042761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9681" y="5036713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761" y="5036713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7" cstate="print"/>
          <a:srcRect r="19746"/>
          <a:stretch>
            <a:fillRect/>
          </a:stretch>
        </p:blipFill>
        <p:spPr bwMode="auto">
          <a:xfrm>
            <a:off x="3923928" y="6125953"/>
            <a:ext cx="435528" cy="4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" name="Textfeld 135"/>
          <p:cNvSpPr txBox="1"/>
          <p:nvPr/>
        </p:nvSpPr>
        <p:spPr>
          <a:xfrm>
            <a:off x="107504" y="446976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IU   AD</a:t>
            </a:r>
          </a:p>
          <a:p>
            <a:r>
              <a:rPr lang="de-DE" sz="1200" b="1" dirty="0" err="1" smtClean="0"/>
              <a:t>Ref</a:t>
            </a:r>
            <a:r>
              <a:rPr lang="de-DE" sz="1200" b="1" dirty="0" smtClean="0"/>
              <a:t> AD</a:t>
            </a:r>
          </a:p>
          <a:p>
            <a:r>
              <a:rPr lang="de-DE" sz="1200" b="1" dirty="0" smtClean="0"/>
              <a:t>RC  AD</a:t>
            </a:r>
            <a:endParaRPr lang="de-DE" sz="1200" b="1" dirty="0"/>
          </a:p>
        </p:txBody>
      </p:sp>
      <p:sp>
        <p:nvSpPr>
          <p:cNvPr id="137" name="Textfeld 136"/>
          <p:cNvSpPr txBox="1"/>
          <p:nvPr/>
        </p:nvSpPr>
        <p:spPr>
          <a:xfrm>
            <a:off x="1547664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01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01</a:t>
            </a:r>
            <a:endParaRPr lang="de-DE" sz="1200" b="1" dirty="0"/>
          </a:p>
        </p:txBody>
      </p:sp>
      <p:sp>
        <p:nvSpPr>
          <p:cNvPr id="138" name="Textfeld 137"/>
          <p:cNvSpPr txBox="1"/>
          <p:nvPr/>
        </p:nvSpPr>
        <p:spPr>
          <a:xfrm>
            <a:off x="2339752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02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02</a:t>
            </a:r>
            <a:endParaRPr lang="de-DE" sz="1200" b="1" dirty="0"/>
          </a:p>
        </p:txBody>
      </p:sp>
      <p:sp>
        <p:nvSpPr>
          <p:cNvPr id="139" name="Textfeld 138"/>
          <p:cNvSpPr txBox="1"/>
          <p:nvPr/>
        </p:nvSpPr>
        <p:spPr>
          <a:xfrm>
            <a:off x="3131840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03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03</a:t>
            </a:r>
            <a:endParaRPr lang="de-DE" sz="1200" b="1" dirty="0"/>
          </a:p>
        </p:txBody>
      </p:sp>
      <p:sp>
        <p:nvSpPr>
          <p:cNvPr id="140" name="Textfeld 139"/>
          <p:cNvSpPr txBox="1"/>
          <p:nvPr/>
        </p:nvSpPr>
        <p:spPr>
          <a:xfrm>
            <a:off x="3923928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04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04</a:t>
            </a:r>
            <a:endParaRPr lang="de-DE" sz="1200" b="1" dirty="0"/>
          </a:p>
        </p:txBody>
      </p:sp>
      <p:cxnSp>
        <p:nvCxnSpPr>
          <p:cNvPr id="141" name="Gerade Verbindung 140"/>
          <p:cNvCxnSpPr/>
          <p:nvPr/>
        </p:nvCxnSpPr>
        <p:spPr>
          <a:xfrm flipV="1">
            <a:off x="4784544" y="5693905"/>
            <a:ext cx="1515648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>
            <a:endCxn id="146" idx="0"/>
          </p:cNvCxnSpPr>
          <p:nvPr/>
        </p:nvCxnSpPr>
        <p:spPr>
          <a:xfrm rot="16200000" flipH="1">
            <a:off x="5872260" y="5696281"/>
            <a:ext cx="855712" cy="3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 rot="5400000">
            <a:off x="5289394" y="54854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rot="5400000">
            <a:off x="4569314" y="5485471"/>
            <a:ext cx="4320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8"/>
          <p:cNvPicPr>
            <a:picLocks noChangeAspect="1" noChangeArrowheads="1"/>
          </p:cNvPicPr>
          <p:nvPr/>
        </p:nvPicPr>
        <p:blipFill>
          <a:blip r:embed="rId7" cstate="print"/>
          <a:srcRect r="19746"/>
          <a:stretch>
            <a:fillRect/>
          </a:stretch>
        </p:blipFill>
        <p:spPr bwMode="auto">
          <a:xfrm>
            <a:off x="6084168" y="6125953"/>
            <a:ext cx="435528" cy="4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1849" y="5036713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929" y="5045833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0" descr="AUYA18-24L_2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2009" y="5045833"/>
            <a:ext cx="676215" cy="4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8"/>
          <p:cNvPicPr>
            <a:picLocks noChangeAspect="1" noChangeArrowheads="1"/>
          </p:cNvPicPr>
          <p:nvPr/>
        </p:nvPicPr>
        <p:blipFill>
          <a:blip r:embed="rId7" cstate="print"/>
          <a:srcRect r="19746"/>
          <a:stretch>
            <a:fillRect/>
          </a:stretch>
        </p:blipFill>
        <p:spPr bwMode="auto">
          <a:xfrm>
            <a:off x="6948264" y="6125953"/>
            <a:ext cx="435528" cy="4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" name="Picture 8"/>
          <p:cNvPicPr>
            <a:picLocks noChangeAspect="1" noChangeArrowheads="1"/>
          </p:cNvPicPr>
          <p:nvPr/>
        </p:nvPicPr>
        <p:blipFill>
          <a:blip r:embed="rId7" cstate="print"/>
          <a:srcRect r="19746"/>
          <a:stretch>
            <a:fillRect/>
          </a:stretch>
        </p:blipFill>
        <p:spPr bwMode="auto">
          <a:xfrm>
            <a:off x="7740352" y="6125953"/>
            <a:ext cx="435528" cy="4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1" name="Gerade Verbindung 150"/>
          <p:cNvCxnSpPr/>
          <p:nvPr/>
        </p:nvCxnSpPr>
        <p:spPr>
          <a:xfrm rot="16200000" flipH="1">
            <a:off x="7530336" y="5687897"/>
            <a:ext cx="855712" cy="3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rot="16200000" flipH="1">
            <a:off x="6738248" y="5687897"/>
            <a:ext cx="855712" cy="3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88006"/>
            <a:ext cx="676216" cy="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088006"/>
            <a:ext cx="676216" cy="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Textfeld 152"/>
          <p:cNvSpPr txBox="1"/>
          <p:nvPr/>
        </p:nvSpPr>
        <p:spPr>
          <a:xfrm>
            <a:off x="7668344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09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00</a:t>
            </a:r>
            <a:endParaRPr lang="de-DE" sz="1200" b="1" dirty="0"/>
          </a:p>
        </p:txBody>
      </p:sp>
      <p:sp>
        <p:nvSpPr>
          <p:cNvPr id="154" name="Textfeld 153"/>
          <p:cNvSpPr txBox="1"/>
          <p:nvPr/>
        </p:nvSpPr>
        <p:spPr>
          <a:xfrm>
            <a:off x="6948264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08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00</a:t>
            </a:r>
            <a:endParaRPr lang="de-DE" sz="1200" b="1" dirty="0"/>
          </a:p>
        </p:txBody>
      </p:sp>
      <p:sp>
        <p:nvSpPr>
          <p:cNvPr id="155" name="Textfeld 154"/>
          <p:cNvSpPr txBox="1"/>
          <p:nvPr/>
        </p:nvSpPr>
        <p:spPr>
          <a:xfrm>
            <a:off x="5364088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06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01</a:t>
            </a:r>
            <a:endParaRPr lang="de-DE" sz="1200" b="1" dirty="0"/>
          </a:p>
        </p:txBody>
      </p:sp>
      <p:sp>
        <p:nvSpPr>
          <p:cNvPr id="156" name="Textfeld 155"/>
          <p:cNvSpPr txBox="1"/>
          <p:nvPr/>
        </p:nvSpPr>
        <p:spPr>
          <a:xfrm>
            <a:off x="6084168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07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03</a:t>
            </a:r>
            <a:endParaRPr lang="de-DE" sz="1200" b="1" dirty="0"/>
          </a:p>
        </p:txBody>
      </p:sp>
      <p:sp>
        <p:nvSpPr>
          <p:cNvPr id="157" name="Textfeld 156"/>
          <p:cNvSpPr txBox="1"/>
          <p:nvPr/>
        </p:nvSpPr>
        <p:spPr>
          <a:xfrm>
            <a:off x="4644008" y="446976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05</a:t>
            </a:r>
          </a:p>
          <a:p>
            <a:r>
              <a:rPr lang="de-DE" sz="1200" b="1" dirty="0" smtClean="0"/>
              <a:t>00</a:t>
            </a:r>
          </a:p>
          <a:p>
            <a:r>
              <a:rPr lang="de-DE" sz="1200" b="1" dirty="0" smtClean="0"/>
              <a:t>00</a:t>
            </a:r>
            <a:endParaRPr lang="de-DE" sz="1200" b="1" dirty="0"/>
          </a:p>
        </p:txBody>
      </p:sp>
      <p:sp>
        <p:nvSpPr>
          <p:cNvPr id="158" name="Positionsrahmen 157"/>
          <p:cNvSpPr/>
          <p:nvPr/>
        </p:nvSpPr>
        <p:spPr>
          <a:xfrm>
            <a:off x="179512" y="4901817"/>
            <a:ext cx="4104456" cy="144016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9" name="Positionsrahmen 158"/>
          <p:cNvSpPr/>
          <p:nvPr/>
        </p:nvSpPr>
        <p:spPr>
          <a:xfrm>
            <a:off x="4499992" y="4901817"/>
            <a:ext cx="2016224" cy="144016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0" name="Abgerundetes Rechteck 159"/>
          <p:cNvSpPr/>
          <p:nvPr/>
        </p:nvSpPr>
        <p:spPr>
          <a:xfrm>
            <a:off x="6084168" y="3154778"/>
            <a:ext cx="2232248" cy="7560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smtClean="0">
                <a:solidFill>
                  <a:srgbClr val="FF0000"/>
                </a:solidFill>
              </a:rPr>
              <a:t>Rossz címzés! 02-es cím hiányzik!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1" name="Pfeil nach unten 160"/>
          <p:cNvSpPr/>
          <p:nvPr/>
        </p:nvSpPr>
        <p:spPr>
          <a:xfrm rot="1455312">
            <a:off x="6020217" y="3781575"/>
            <a:ext cx="288032" cy="802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/>
          <p:cNvSpPr/>
          <p:nvPr/>
        </p:nvSpPr>
        <p:spPr>
          <a:xfrm>
            <a:off x="1691680" y="3212976"/>
            <a:ext cx="3888432" cy="6396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Az RC címet mindig 00-tól indulva, folyamatosan növekvő sorrendben kell megadni a távirányító bekötési pontjától kezdve!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07504" y="4077072"/>
            <a:ext cx="151216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Példa: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Columbus-Klima-fejlec"/>
          <p:cNvPicPr>
            <a:picLocks noChangeAspect="1" noChangeArrowheads="1"/>
          </p:cNvPicPr>
          <p:nvPr/>
        </p:nvPicPr>
        <p:blipFill>
          <a:blip r:embed="rId11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A vezetékes távirányítók paraméterezése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07504" y="1484784"/>
            <a:ext cx="8856984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Ha egy vagy több beltéri egységhez két db vezetékes távirányító van csatlakoztatva, akkor ki kell jelölni a Master és a Slave távirányítót.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rot="5400000" flipH="1" flipV="1">
            <a:off x="5931075" y="2416045"/>
            <a:ext cx="281826" cy="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0" descr="AUYA18-24L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35755"/>
            <a:ext cx="936104" cy="5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Gerade Verbindung 32"/>
          <p:cNvCxnSpPr/>
          <p:nvPr/>
        </p:nvCxnSpPr>
        <p:spPr>
          <a:xfrm>
            <a:off x="6070248" y="2564904"/>
            <a:ext cx="21602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6200000" flipV="1">
            <a:off x="6973452" y="2381780"/>
            <a:ext cx="3538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5400000" flipH="1" flipV="1">
            <a:off x="7237860" y="2693436"/>
            <a:ext cx="2570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0" descr="AUYA18-24L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35755"/>
            <a:ext cx="936104" cy="5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Gerade Verbindung 40"/>
          <p:cNvCxnSpPr/>
          <p:nvPr/>
        </p:nvCxnSpPr>
        <p:spPr>
          <a:xfrm rot="5400000" flipH="1" flipV="1">
            <a:off x="8101956" y="2693436"/>
            <a:ext cx="2570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73016"/>
            <a:ext cx="2797599" cy="13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 cstate="print"/>
          <a:srcRect r="19746"/>
          <a:stretch>
            <a:fillRect/>
          </a:stretch>
        </p:blipFill>
        <p:spPr bwMode="auto">
          <a:xfrm>
            <a:off x="1142976" y="3597931"/>
            <a:ext cx="1357322" cy="13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4" cstate="print"/>
          <a:srcRect r="19746"/>
          <a:stretch>
            <a:fillRect/>
          </a:stretch>
        </p:blipFill>
        <p:spPr bwMode="auto">
          <a:xfrm>
            <a:off x="6643702" y="3597930"/>
            <a:ext cx="1357322" cy="13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chteck 54"/>
          <p:cNvSpPr/>
          <p:nvPr/>
        </p:nvSpPr>
        <p:spPr>
          <a:xfrm>
            <a:off x="214282" y="5026690"/>
            <a:ext cx="4276724" cy="41853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smtClean="0">
                <a:solidFill>
                  <a:schemeClr val="tx1"/>
                </a:solidFill>
              </a:rPr>
              <a:t>Funkcióbeállítások </a:t>
            </a:r>
            <a:r>
              <a:rPr lang="de-DE" sz="1200" b="1" smtClean="0">
                <a:solidFill>
                  <a:schemeClr val="tx1"/>
                </a:solidFill>
              </a:rPr>
              <a:t>/ </a:t>
            </a:r>
            <a:r>
              <a:rPr lang="hu-HU" sz="1200" b="1" smtClean="0">
                <a:solidFill>
                  <a:schemeClr val="tx1"/>
                </a:solidFill>
              </a:rPr>
              <a:t>Időzítési funkciók</a:t>
            </a:r>
            <a:endParaRPr lang="hu-HU" sz="1200" b="1">
              <a:solidFill>
                <a:schemeClr val="tx1"/>
              </a:solidFill>
            </a:endParaRPr>
          </a:p>
          <a:p>
            <a:pPr algn="ctr"/>
            <a:r>
              <a:rPr lang="hu-HU" sz="1200" b="1" smtClean="0">
                <a:solidFill>
                  <a:schemeClr val="tx1"/>
                </a:solidFill>
              </a:rPr>
              <a:t>elérhetők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4572000" y="5026690"/>
            <a:ext cx="4276724" cy="41853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smtClean="0">
                <a:solidFill>
                  <a:schemeClr val="tx1"/>
                </a:solidFill>
              </a:rPr>
              <a:t>Funkcióbeállítások </a:t>
            </a:r>
            <a:r>
              <a:rPr lang="de-DE" sz="1200" b="1" smtClean="0">
                <a:solidFill>
                  <a:schemeClr val="tx1"/>
                </a:solidFill>
              </a:rPr>
              <a:t>/ </a:t>
            </a:r>
            <a:r>
              <a:rPr lang="hu-HU" sz="1200" b="1" smtClean="0">
                <a:solidFill>
                  <a:schemeClr val="tx1"/>
                </a:solidFill>
              </a:rPr>
              <a:t>Időzítési funkciók </a:t>
            </a:r>
            <a:endParaRPr lang="hu-HU" sz="12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nem elérhetők</a:t>
            </a:r>
            <a:endParaRPr lang="de-DE" sz="1200" b="1" dirty="0">
              <a:solidFill>
                <a:schemeClr val="tx1"/>
              </a:solidFill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5400000" flipH="1" flipV="1">
            <a:off x="892943" y="4562343"/>
            <a:ext cx="500066" cy="285752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rot="16200000" flipV="1">
            <a:off x="7750991" y="4562343"/>
            <a:ext cx="500066" cy="285752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/>
          <a:srcRect r="19746"/>
          <a:stretch>
            <a:fillRect/>
          </a:stretch>
        </p:blipFill>
        <p:spPr bwMode="auto">
          <a:xfrm>
            <a:off x="7078360" y="2708920"/>
            <a:ext cx="661992" cy="6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/>
          <a:srcRect r="19746"/>
          <a:stretch>
            <a:fillRect/>
          </a:stretch>
        </p:blipFill>
        <p:spPr bwMode="auto">
          <a:xfrm>
            <a:off x="7942456" y="2708920"/>
            <a:ext cx="661992" cy="6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Gerade Verbindung 62"/>
          <p:cNvCxnSpPr/>
          <p:nvPr/>
        </p:nvCxnSpPr>
        <p:spPr>
          <a:xfrm>
            <a:off x="481464" y="2564904"/>
            <a:ext cx="14262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6200000" flipV="1">
            <a:off x="290630" y="2387987"/>
            <a:ext cx="3538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 flipH="1" flipV="1">
            <a:off x="915076" y="2693436"/>
            <a:ext cx="2570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40" descr="AUYA18-24L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35755"/>
            <a:ext cx="936104" cy="5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erade Verbindung 66"/>
          <p:cNvCxnSpPr/>
          <p:nvPr/>
        </p:nvCxnSpPr>
        <p:spPr>
          <a:xfrm rot="5400000" flipH="1" flipV="1">
            <a:off x="1779172" y="2693436"/>
            <a:ext cx="2570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5" cstate="print"/>
          <a:srcRect r="19746"/>
          <a:stretch>
            <a:fillRect/>
          </a:stretch>
        </p:blipFill>
        <p:spPr bwMode="auto">
          <a:xfrm>
            <a:off x="755576" y="2708920"/>
            <a:ext cx="661992" cy="6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 r="19746"/>
          <a:stretch>
            <a:fillRect/>
          </a:stretch>
        </p:blipFill>
        <p:spPr bwMode="auto">
          <a:xfrm>
            <a:off x="1619672" y="2708920"/>
            <a:ext cx="661992" cy="6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Pfeil nach links und rechts 72"/>
          <p:cNvSpPr/>
          <p:nvPr/>
        </p:nvSpPr>
        <p:spPr>
          <a:xfrm>
            <a:off x="2411760" y="2132856"/>
            <a:ext cx="3528392" cy="1152128"/>
          </a:xfrm>
          <a:prstGeom prst="leftRightArrow">
            <a:avLst>
              <a:gd name="adj1" fmla="val 69637"/>
              <a:gd name="adj2" fmla="val 4976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Maximum két db vezetékes távirányítót csatlakoztathat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07504" y="3619182"/>
            <a:ext cx="10001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smtClean="0"/>
              <a:t>Master </a:t>
            </a:r>
            <a:r>
              <a:rPr lang="hu-HU" sz="1400" b="1" smtClean="0"/>
              <a:t>Távirányító</a:t>
            </a:r>
            <a:endParaRPr lang="de-DE" sz="1400" b="1" dirty="0"/>
          </a:p>
        </p:txBody>
      </p:sp>
      <p:cxnSp>
        <p:nvCxnSpPr>
          <p:cNvPr id="77" name="Gerade Verbindung 76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bgerundetes Rechteck 78"/>
          <p:cNvSpPr/>
          <p:nvPr/>
        </p:nvSpPr>
        <p:spPr>
          <a:xfrm>
            <a:off x="683568" y="5517232"/>
            <a:ext cx="3240360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1. Master / Slave </a:t>
            </a:r>
            <a:r>
              <a:rPr lang="hu-HU" sz="1600" dirty="0" smtClean="0">
                <a:solidFill>
                  <a:schemeClr val="tx1"/>
                </a:solidFill>
              </a:rPr>
              <a:t>beállítás</a:t>
            </a:r>
            <a:endParaRPr lang="de-DE" sz="1600" dirty="0">
              <a:solidFill>
                <a:schemeClr val="tx1"/>
              </a:solidFill>
            </a:endParaRPr>
          </a:p>
        </p:txBody>
      </p:sp>
      <p:graphicFrame>
        <p:nvGraphicFramePr>
          <p:cNvPr id="80" name="Tabel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66997"/>
              </p:ext>
            </p:extLst>
          </p:nvPr>
        </p:nvGraphicFramePr>
        <p:xfrm>
          <a:off x="1218580" y="6093296"/>
          <a:ext cx="2273300" cy="590550"/>
        </p:xfrm>
        <a:graphic>
          <a:graphicData uri="http://schemas.openxmlformats.org/drawingml/2006/table">
            <a:tbl>
              <a:tblPr/>
              <a:tblGrid>
                <a:gridCol w="760937"/>
                <a:gridCol w="151236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SW1-2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Master/Slave</a:t>
                      </a:r>
                      <a:r>
                        <a:rPr lang="de-DE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Slave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" name="Abgerundetes Rechteck 80"/>
          <p:cNvSpPr/>
          <p:nvPr/>
        </p:nvSpPr>
        <p:spPr>
          <a:xfrm>
            <a:off x="4860032" y="5517232"/>
            <a:ext cx="3240360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</a:t>
            </a:r>
            <a:r>
              <a:rPr lang="de-DE" sz="1600" smtClean="0">
                <a:solidFill>
                  <a:schemeClr val="tx1"/>
                </a:solidFill>
              </a:rPr>
              <a:t>. Mem</a:t>
            </a:r>
            <a:r>
              <a:rPr lang="hu-HU" sz="1600" smtClean="0">
                <a:solidFill>
                  <a:schemeClr val="tx1"/>
                </a:solidFill>
              </a:rPr>
              <a:t>ória aktiválása</a:t>
            </a:r>
            <a:endParaRPr lang="de-DE" sz="1600" dirty="0">
              <a:solidFill>
                <a:schemeClr val="tx1"/>
              </a:solidFill>
            </a:endParaRPr>
          </a:p>
        </p:txBody>
      </p:sp>
      <p:graphicFrame>
        <p:nvGraphicFramePr>
          <p:cNvPr id="82" name="Tabel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65628"/>
              </p:ext>
            </p:extLst>
          </p:nvPr>
        </p:nvGraphicFramePr>
        <p:xfrm>
          <a:off x="5395044" y="6093296"/>
          <a:ext cx="2273300" cy="590550"/>
        </p:xfrm>
        <a:graphic>
          <a:graphicData uri="http://schemas.openxmlformats.org/drawingml/2006/table">
            <a:tbl>
              <a:tblPr/>
              <a:tblGrid>
                <a:gridCol w="760937"/>
                <a:gridCol w="151236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SW1-6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smtClean="0">
                          <a:solidFill>
                            <a:schemeClr val="tx1"/>
                          </a:solidFill>
                        </a:rPr>
                        <a:t>Mem</a:t>
                      </a:r>
                      <a:r>
                        <a:rPr lang="hu-HU" sz="1100" b="1" smtClean="0">
                          <a:solidFill>
                            <a:schemeClr val="tx1"/>
                          </a:solidFill>
                        </a:rPr>
                        <a:t>ória aktiválása</a:t>
                      </a:r>
                      <a:endParaRPr lang="de-DE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Aktív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Inaktív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Columbus-Klima-fejlec"/>
          <p:cNvPicPr>
            <a:picLocks noChangeAspect="1" noChangeArrowheads="1"/>
          </p:cNvPicPr>
          <p:nvPr/>
        </p:nvPicPr>
        <p:blipFill>
          <a:blip r:embed="rId8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feld 73"/>
          <p:cNvSpPr txBox="1"/>
          <p:nvPr/>
        </p:nvSpPr>
        <p:spPr>
          <a:xfrm>
            <a:off x="8031449" y="3931965"/>
            <a:ext cx="10001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smtClean="0"/>
              <a:t>Slave</a:t>
            </a:r>
            <a:r>
              <a:rPr lang="de-DE" sz="1400" b="1" smtClean="0"/>
              <a:t> </a:t>
            </a:r>
            <a:r>
              <a:rPr lang="hu-HU" sz="1400" b="1" smtClean="0"/>
              <a:t>Távirányító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Extra hűtőközeg mennyiség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107504" y="4077072"/>
            <a:ext cx="6840760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Töltse be a kiszámolt extra hűtőközegből amennyit tud, folyadék állapotban a </a:t>
            </a:r>
            <a:r>
              <a:rPr lang="hu-HU" dirty="0" err="1" smtClean="0">
                <a:solidFill>
                  <a:schemeClr val="tx1"/>
                </a:solidFill>
              </a:rPr>
              <a:t>vákuumolt</a:t>
            </a:r>
            <a:r>
              <a:rPr lang="hu-HU" dirty="0" smtClean="0">
                <a:solidFill>
                  <a:schemeClr val="tx1"/>
                </a:solidFill>
              </a:rPr>
              <a:t> folyadék csőbe. Használja a csatlakozó csonkot a 3 utas szelepen!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34662" y="6138611"/>
            <a:ext cx="6840760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maradék hűtőközeg mennyiséget működés közben kell a szívócső 3 utas szelep csatlakozó csonkján betölteni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07504" y="1484784"/>
            <a:ext cx="6840760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rendszerbe töltendő extra hűtőközeg mennyiségének kiszámolása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07836" y="5661248"/>
            <a:ext cx="6840760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Mindkét 3 </a:t>
            </a:r>
            <a:r>
              <a:rPr lang="hu-HU" dirty="0" smtClean="0">
                <a:solidFill>
                  <a:schemeClr val="tx1"/>
                </a:solidFill>
              </a:rPr>
              <a:t>utas szelepet teljesen ki kell nyitni.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880320" cy="111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5"/>
            <a:ext cx="1971698" cy="11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bgerundetes Rechteck 18"/>
          <p:cNvSpPr/>
          <p:nvPr/>
        </p:nvSpPr>
        <p:spPr>
          <a:xfrm>
            <a:off x="323528" y="1844824"/>
            <a:ext cx="2880320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Kültéri egységnek: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491880" y="1844824"/>
            <a:ext cx="194421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Folyadék csőnek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07504" y="5013176"/>
            <a:ext cx="6840760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Írja rá a betöltendő extra hűtőközeg mennyiséget a kültérire a számítással együtt!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5" y="3555197"/>
            <a:ext cx="838384" cy="43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55947"/>
            <a:ext cx="834847" cy="4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55857"/>
            <a:ext cx="834848" cy="4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240"/>
            <a:ext cx="770628" cy="5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501702"/>
            <a:ext cx="770629" cy="5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502055"/>
            <a:ext cx="770628" cy="58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5940" y="3501008"/>
            <a:ext cx="764292" cy="57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25707" y="3502916"/>
            <a:ext cx="7706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9"/>
          <p:cNvSpPr txBox="1"/>
          <p:nvPr/>
        </p:nvSpPr>
        <p:spPr>
          <a:xfrm>
            <a:off x="1835696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827584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2843808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16016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3779912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5652120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6588224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7524328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</a:t>
            </a:r>
            <a:endParaRPr lang="de-DE" dirty="0"/>
          </a:p>
        </p:txBody>
      </p:sp>
      <p:sp>
        <p:nvSpPr>
          <p:cNvPr id="39" name="Abgerundetes Rechteck 38"/>
          <p:cNvSpPr/>
          <p:nvPr/>
        </p:nvSpPr>
        <p:spPr>
          <a:xfrm>
            <a:off x="7812360" y="3501008"/>
            <a:ext cx="1224136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Extra hűtőközeg mennyiség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4149080"/>
            <a:ext cx="16729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5635841"/>
            <a:ext cx="1656184" cy="10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ad 41"/>
          <p:cNvSpPr/>
          <p:nvPr/>
        </p:nvSpPr>
        <p:spPr>
          <a:xfrm>
            <a:off x="7236296" y="4149080"/>
            <a:ext cx="432048" cy="410344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3" name="Rad 42"/>
          <p:cNvSpPr/>
          <p:nvPr/>
        </p:nvSpPr>
        <p:spPr>
          <a:xfrm>
            <a:off x="8172400" y="4242792"/>
            <a:ext cx="432048" cy="410344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>
            <a:stCxn id="15" idx="3"/>
            <a:endCxn id="43" idx="3"/>
          </p:cNvCxnSpPr>
          <p:nvPr/>
        </p:nvCxnSpPr>
        <p:spPr>
          <a:xfrm flipV="1">
            <a:off x="6975422" y="4593043"/>
            <a:ext cx="1260250" cy="17975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4" idx="3"/>
          </p:cNvCxnSpPr>
          <p:nvPr/>
        </p:nvCxnSpPr>
        <p:spPr>
          <a:xfrm flipV="1">
            <a:off x="6948264" y="4365104"/>
            <a:ext cx="28803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Columbus-Klima-fejlec"/>
          <p:cNvPicPr>
            <a:picLocks noChangeAspect="1" noChangeArrowheads="1"/>
          </p:cNvPicPr>
          <p:nvPr/>
        </p:nvPicPr>
        <p:blipFill>
          <a:blip r:embed="rId16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smtClean="0">
                <a:solidFill>
                  <a:schemeClr val="tx1"/>
                </a:solidFill>
              </a:rPr>
              <a:t>Helyezze áram alá a kültéri és beltéri egységeket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107504" y="1484784"/>
            <a:ext cx="8856984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smtClean="0">
                <a:solidFill>
                  <a:schemeClr val="tx1"/>
                </a:solidFill>
              </a:rPr>
              <a:t>Ellenőrizze a kültéri egység elektromos bekötését (3 fázis, nulla, földelés)</a:t>
            </a:r>
            <a:r>
              <a:rPr lang="de-DE" sz="1600" b="1" smtClean="0">
                <a:solidFill>
                  <a:schemeClr val="tx1"/>
                </a:solidFill>
              </a:rPr>
              <a:t>!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1600" b="1" smtClean="0">
                <a:solidFill>
                  <a:schemeClr val="tx1"/>
                </a:solidFill>
              </a:rPr>
              <a:t>Ellenőrizze a beltérik, konverterek, jelerősítők, stb. elektromos bekötését. </a:t>
            </a:r>
          </a:p>
          <a:p>
            <a:pPr algn="ctr"/>
            <a:r>
              <a:rPr lang="hu-HU" sz="1600" b="1" smtClean="0">
                <a:solidFill>
                  <a:schemeClr val="tx1"/>
                </a:solidFill>
              </a:rPr>
              <a:t>A rendszerindítás előtt 24 órával helyezze áram alá a kültéri egységet (a kompresszor felfűtése miatt)</a:t>
            </a:r>
            <a:r>
              <a:rPr lang="de-DE" sz="1600" b="1" smtClean="0">
                <a:solidFill>
                  <a:schemeClr val="tx1"/>
                </a:solidFill>
              </a:rPr>
              <a:t>!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7504" y="2564904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smtClean="0">
                <a:solidFill>
                  <a:schemeClr val="tx1"/>
                </a:solidFill>
              </a:rPr>
              <a:t> </a:t>
            </a:r>
            <a:r>
              <a:rPr lang="hu-HU" sz="2800" b="1" smtClean="0">
                <a:solidFill>
                  <a:schemeClr val="tx1"/>
                </a:solidFill>
              </a:rPr>
              <a:t>Kültéri egységek funkcióbeállításai</a:t>
            </a:r>
            <a:r>
              <a:rPr lang="de-DE" sz="2800" b="1" smtClean="0">
                <a:solidFill>
                  <a:schemeClr val="tx1"/>
                </a:solidFill>
              </a:rPr>
              <a:t>!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07504" y="3068960"/>
            <a:ext cx="8856984" cy="36004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smtClean="0">
                <a:solidFill>
                  <a:schemeClr val="tx1"/>
                </a:solidFill>
              </a:rPr>
              <a:t>Az üzembe helyezés során a csőhosszra vonatkozó paraméter megadása (</a:t>
            </a:r>
            <a:r>
              <a:rPr lang="de-DE" b="1" smtClean="0">
                <a:solidFill>
                  <a:schemeClr val="tx1"/>
                </a:solidFill>
              </a:rPr>
              <a:t>F2/00</a:t>
            </a:r>
            <a:r>
              <a:rPr lang="hu-HU" b="1" smtClean="0">
                <a:solidFill>
                  <a:schemeClr val="tx1"/>
                </a:solidFill>
              </a:rPr>
              <a:t>) kötelező.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8891"/>
              </p:ext>
            </p:extLst>
          </p:nvPr>
        </p:nvGraphicFramePr>
        <p:xfrm>
          <a:off x="83255" y="3505275"/>
          <a:ext cx="4392488" cy="3380109"/>
        </p:xfrm>
        <a:graphic>
          <a:graphicData uri="http://schemas.openxmlformats.org/drawingml/2006/table">
            <a:tbl>
              <a:tblPr/>
              <a:tblGrid>
                <a:gridCol w="432048"/>
                <a:gridCol w="1008112"/>
                <a:gridCol w="288032"/>
                <a:gridCol w="1224136"/>
                <a:gridCol w="432048"/>
                <a:gridCol w="504056"/>
                <a:gridCol w="504056"/>
              </a:tblGrid>
              <a:tr h="34054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Master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83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Mértékadó csőhossz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40 - 65m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7.5 - 40m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65 - 90m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90 - 120m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120 - 150m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Indítási késleltetés</a:t>
                      </a:r>
                    </a:p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(szekvenciális start)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4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Teljesítmény módosítás hűtési üzemben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3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Energiatakarékos üzem </a:t>
                      </a:r>
                    </a:p>
                    <a:p>
                      <a:pPr algn="l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(+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Növelt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teljesítmény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8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(-4°C)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700" b="1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(-5°C)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2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Teljesítmény módosítás fűtési üzemben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Energiatakarékos üzem</a:t>
                      </a:r>
                    </a:p>
                    <a:p>
                      <a:pPr algn="l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(-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+2°C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6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(+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Leolvasztási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hőmérséklet leálláskor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Magasabb hőmérséklet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Külső bemenet  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ON/OFF fun</a:t>
                      </a:r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Minden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Vészleállítás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Üzemmód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prioritása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Első parancs prioritás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13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Külsö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bemenet 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priorit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beltéri 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priorit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67696"/>
              </p:ext>
            </p:extLst>
          </p:nvPr>
        </p:nvGraphicFramePr>
        <p:xfrm>
          <a:off x="4562922" y="3501007"/>
          <a:ext cx="4308132" cy="3304191"/>
        </p:xfrm>
        <a:graphic>
          <a:graphicData uri="http://schemas.openxmlformats.org/drawingml/2006/table">
            <a:tbl>
              <a:tblPr/>
              <a:tblGrid>
                <a:gridCol w="542819"/>
                <a:gridCol w="957001"/>
                <a:gridCol w="216024"/>
                <a:gridCol w="1164476"/>
                <a:gridCol w="419700"/>
                <a:gridCol w="504056"/>
                <a:gridCol w="504056"/>
              </a:tblGrid>
              <a:tr h="1345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Master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Hólerakódás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megelőzése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Inaktív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Aktív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Hólefúvatási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intervallum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 (30min)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0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Rövid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Rövid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6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Rövid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 statikus nyomás üzemmód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Magas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nyomás  1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- 30Pa)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87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nyomás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(30-80Pa)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Hibaüzenet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Van üzenet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56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Nincs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üzenet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Hőmérséklet 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mértékegység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vagy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5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Nyomás </a:t>
                      </a:r>
                      <a:r>
                        <a:rPr lang="hu-HU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mértékegység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M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vagy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MPa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Max. teljesítmény korlátozása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9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Csendesített üzemmód működési prioritása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Alacsony zajszint prioritás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4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Teljesítmény prioritás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üzemmód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Ki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3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üzemmód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 szintje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szint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(55dB)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szint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(50dB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36004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smtClean="0">
                <a:solidFill>
                  <a:schemeClr val="tx1"/>
                </a:solidFill>
              </a:rPr>
              <a:t>Az automatikus beltéri egység és jelerősítő címzés módja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07504" y="1484784"/>
            <a:ext cx="7704856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 a rendszer jelerősítőt is tartalmaz, a kültéri egység F3/10 funkciójával indítsa el </a:t>
            </a:r>
            <a:r>
              <a:rPr lang="hu-HU" smtClean="0">
                <a:solidFill>
                  <a:schemeClr val="tx1"/>
                </a:solidFill>
              </a:rPr>
              <a:t>a jelerősítők </a:t>
            </a:r>
            <a:r>
              <a:rPr lang="hu-HU">
                <a:solidFill>
                  <a:schemeClr val="tx1"/>
                </a:solidFill>
              </a:rPr>
              <a:t>automatikus címzését.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07504" y="2708920"/>
            <a:ext cx="7704856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Ha a beltéri egységek címzését nem végezte el manuálisan,  indítsa el az automatikus címzési eljárást a kültéri egységen az F3/11 funkcióval.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3356992"/>
            <a:ext cx="7848870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schemeClr val="tx1"/>
                </a:solidFill>
              </a:rPr>
              <a:t>Ellenőrizze, hogy a címzés során megtalált </a:t>
            </a:r>
            <a:r>
              <a:rPr lang="hu-HU" sz="1400" b="1" smtClean="0">
                <a:solidFill>
                  <a:schemeClr val="tx1"/>
                </a:solidFill>
              </a:rPr>
              <a:t>beltérik száma </a:t>
            </a:r>
            <a:r>
              <a:rPr lang="hu-HU" sz="1400" b="1">
                <a:solidFill>
                  <a:schemeClr val="tx1"/>
                </a:solidFill>
              </a:rPr>
              <a:t>egyezik-e a beépített </a:t>
            </a:r>
            <a:r>
              <a:rPr lang="hu-HU" sz="1400" b="1" smtClean="0">
                <a:solidFill>
                  <a:schemeClr val="tx1"/>
                </a:solidFill>
              </a:rPr>
              <a:t>beltérik számával</a:t>
            </a:r>
            <a:r>
              <a:rPr lang="hu-HU" sz="1400" b="1">
                <a:solidFill>
                  <a:schemeClr val="tx1"/>
                </a:solidFill>
              </a:rPr>
              <a:t>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07503" y="2060848"/>
            <a:ext cx="7848871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smtClean="0">
                <a:solidFill>
                  <a:schemeClr val="tx1"/>
                </a:solidFill>
              </a:rPr>
              <a:t>Ellenőrizze, hogy a címzés során megtalált jelerősítők száma egyezik-e a beépített jelerősítők számával.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7504" y="386104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smtClean="0">
                <a:solidFill>
                  <a:schemeClr val="tx1"/>
                </a:solidFill>
              </a:rPr>
              <a:t> </a:t>
            </a:r>
            <a:r>
              <a:rPr lang="hu-HU" sz="2400" b="1" smtClean="0">
                <a:solidFill>
                  <a:schemeClr val="tx1"/>
                </a:solidFill>
              </a:rPr>
              <a:t>A beltérik funkcióinak beállítása távirányítóval.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0" descr="AUYA18-24L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5" y="2852936"/>
            <a:ext cx="988005" cy="5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82830" y="5435511"/>
            <a:ext cx="1842529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32" y="4915554"/>
            <a:ext cx="1733235" cy="17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bgerundetes Rechteck 16"/>
          <p:cNvSpPr/>
          <p:nvPr/>
        </p:nvSpPr>
        <p:spPr>
          <a:xfrm>
            <a:off x="179512" y="4365104"/>
            <a:ext cx="5760640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Infra vagy vezetékes távirányítóval egyaránt lehetséges.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2627784" y="5517232"/>
            <a:ext cx="648072" cy="48463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smtClean="0">
                <a:solidFill>
                  <a:schemeClr val="tx1"/>
                </a:solidFill>
              </a:rPr>
              <a:t>vagy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23" name="Picture 2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556792"/>
            <a:ext cx="936625" cy="788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olumbus-Klima-fejlec"/>
          <p:cNvPicPr>
            <a:picLocks noChangeAspect="1" noChangeArrowheads="1"/>
          </p:cNvPicPr>
          <p:nvPr/>
        </p:nvPicPr>
        <p:blipFill>
          <a:blip r:embed="rId8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80411"/>
              </p:ext>
            </p:extLst>
          </p:nvPr>
        </p:nvGraphicFramePr>
        <p:xfrm>
          <a:off x="107504" y="1628800"/>
          <a:ext cx="4320480" cy="5225495"/>
        </p:xfrm>
        <a:graphic>
          <a:graphicData uri="http://schemas.openxmlformats.org/drawingml/2006/table">
            <a:tbl>
              <a:tblPr/>
              <a:tblGrid>
                <a:gridCol w="1584176"/>
                <a:gridCol w="576064"/>
                <a:gridCol w="648072"/>
                <a:gridCol w="1335637"/>
                <a:gridCol w="176531"/>
              </a:tblGrid>
              <a:tr h="4451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Funkció-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paraméter sorszáma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 értéke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Beltéri cím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00-63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00-63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Hűtőköri cím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00-99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00-99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Szűrőtisztítás jelzés gyakorisága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Ritkább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Gyakoribb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Szűrőtisztítás</a:t>
                      </a:r>
                    </a:p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jelzés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Engedélyez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3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Csak a központi </a:t>
                      </a:r>
                    </a:p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vezérlőn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6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Magasmennyezeti mód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Mennyezeti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Mennyezeti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Huzathatás-megelőzés (függ. légterelés tartomány)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18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Felfelé</a:t>
                      </a:r>
                      <a:r>
                        <a:rPr lang="hu-HU" sz="10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Huzathatás-megelőzés</a:t>
                      </a:r>
                      <a:r>
                        <a:rPr lang="de-DE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Vízszintes légterelés iránya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8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Bal</a:t>
                      </a:r>
                      <a:r>
                        <a:rPr lang="hu-HU" sz="10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oldal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Jobb oldal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0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Statikus nyomás beállítása</a:t>
                      </a:r>
                      <a:r>
                        <a:rPr lang="en-GB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(csak a „</a:t>
                      </a:r>
                      <a:r>
                        <a:rPr lang="en-GB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slim duct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”</a:t>
                      </a:r>
                      <a:r>
                        <a:rPr lang="en-GB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típusnál)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Pa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4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21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29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83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Pa (50Pa for AR24)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87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 Pa (50Pa for AR24)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 Pa (50Pa for AR24)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4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 Pa (50Pa for AR24)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432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55326"/>
              </p:ext>
            </p:extLst>
          </p:nvPr>
        </p:nvGraphicFramePr>
        <p:xfrm>
          <a:off x="4499992" y="1617417"/>
          <a:ext cx="4320480" cy="3243320"/>
        </p:xfrm>
        <a:graphic>
          <a:graphicData uri="http://schemas.openxmlformats.org/drawingml/2006/table">
            <a:tbl>
              <a:tblPr/>
              <a:tblGrid>
                <a:gridCol w="1323382"/>
                <a:gridCol w="594760"/>
                <a:gridCol w="711974"/>
                <a:gridCol w="1499334"/>
                <a:gridCol w="191030"/>
              </a:tblGrid>
              <a:tr h="4434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Funkció-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paraméter sorszáma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 értéke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Szoba 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hőm. korrekció hűtésben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Szoba hőm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. korrekció fűtésben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+8℃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+4℃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-2℃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Automatikus újraindulás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Engedélyez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Hideglevegő  </a:t>
                      </a:r>
                      <a:r>
                        <a:rPr lang="hu-HU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befúvás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elleni védelem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Engedélyez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 (ventilátor üzemmód)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Külső vezérlő</a:t>
                      </a:r>
                    </a:p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 bemenet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Start/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Vészleállítás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7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Kényszerleállítás (pl. </a:t>
                      </a:r>
                      <a:r>
                        <a:rPr lang="hu-HU" sz="10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Ablaknyitás érzékelő)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9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Hibakijelzés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Mindenütt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●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Csak a központi vezérlőn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72008" y="980728"/>
            <a:ext cx="8892480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hu-HU" altLang="ja-JP" sz="2000" b="1" u="sng" smtClean="0">
                <a:solidFill>
                  <a:schemeClr val="tx1"/>
                </a:solidFill>
                <a:latin typeface="Calibri" pitchFamily="34" charset="0"/>
              </a:rPr>
              <a:t>A beltéri egységek funkcióbeállításai (paraméterezése)</a:t>
            </a:r>
            <a:endParaRPr lang="en-US" altLang="ja-JP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hu-HU" altLang="ja-JP" sz="2800" b="1" u="sng">
                <a:solidFill>
                  <a:schemeClr val="tx1"/>
                </a:solidFill>
                <a:latin typeface="Calibri" pitchFamily="34" charset="0"/>
              </a:rPr>
              <a:t>A beltéri egységek funkcióbeállításai (paraméterezése)</a:t>
            </a:r>
            <a:endParaRPr lang="en-US" altLang="ja-JP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643710"/>
            <a:ext cx="16287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7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1E853FEA-3381-42E9-9CF1-11DFE30F2725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3" y="2020133"/>
            <a:ext cx="3636000" cy="37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sitionsrahmen 12"/>
          <p:cNvSpPr/>
          <p:nvPr/>
        </p:nvSpPr>
        <p:spPr>
          <a:xfrm>
            <a:off x="4443418" y="2877389"/>
            <a:ext cx="700086" cy="55721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Positionsrahmen 13"/>
          <p:cNvSpPr/>
          <p:nvPr/>
        </p:nvSpPr>
        <p:spPr>
          <a:xfrm>
            <a:off x="3943352" y="2877389"/>
            <a:ext cx="357190" cy="57150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Positionsrahmen 14"/>
          <p:cNvSpPr/>
          <p:nvPr/>
        </p:nvSpPr>
        <p:spPr>
          <a:xfrm>
            <a:off x="3586162" y="2877389"/>
            <a:ext cx="357190" cy="57150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85720" y="2020133"/>
            <a:ext cx="2000232" cy="10001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Beltéri egység </a:t>
            </a:r>
            <a:r>
              <a:rPr lang="de-DE" sz="1600" dirty="0" smtClean="0">
                <a:solidFill>
                  <a:schemeClr val="tx1"/>
                </a:solidFill>
              </a:rPr>
              <a:t>RC </a:t>
            </a:r>
            <a:r>
              <a:rPr lang="hu-HU" sz="1600" dirty="0" smtClean="0">
                <a:solidFill>
                  <a:schemeClr val="tx1"/>
                </a:solidFill>
              </a:rPr>
              <a:t>cím.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kiválasztandó: </a:t>
            </a:r>
            <a:r>
              <a:rPr lang="de-DE" sz="1600" dirty="0" smtClean="0">
                <a:solidFill>
                  <a:schemeClr val="tx1"/>
                </a:solidFill>
              </a:rPr>
              <a:t>(00-15)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143240" y="1448629"/>
            <a:ext cx="2148840" cy="50006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Funkció-paraméter sorszáma (00-99)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572264" y="2020133"/>
            <a:ext cx="2000232" cy="128588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Paraméter értéke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(az adott funkciótól függ)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16" idx="3"/>
            <a:endCxn id="15" idx="1"/>
          </p:cNvCxnSpPr>
          <p:nvPr/>
        </p:nvCxnSpPr>
        <p:spPr>
          <a:xfrm>
            <a:off x="2285952" y="2520199"/>
            <a:ext cx="130021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2"/>
            <a:endCxn id="14" idx="0"/>
          </p:cNvCxnSpPr>
          <p:nvPr/>
        </p:nvCxnSpPr>
        <p:spPr>
          <a:xfrm flipH="1">
            <a:off x="4121947" y="1948695"/>
            <a:ext cx="95713" cy="9286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8" idx="1"/>
            <a:endCxn id="13" idx="3"/>
          </p:cNvCxnSpPr>
          <p:nvPr/>
        </p:nvCxnSpPr>
        <p:spPr>
          <a:xfrm rot="10800000" flipV="1">
            <a:off x="5143504" y="2663074"/>
            <a:ext cx="1428760" cy="49291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sitionsrahmen 21"/>
          <p:cNvSpPr/>
          <p:nvPr/>
        </p:nvSpPr>
        <p:spPr>
          <a:xfrm>
            <a:off x="3143240" y="4806215"/>
            <a:ext cx="357190" cy="35719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>
            <a:stCxn id="24" idx="3"/>
            <a:endCxn id="22" idx="1"/>
          </p:cNvCxnSpPr>
          <p:nvPr/>
        </p:nvCxnSpPr>
        <p:spPr>
          <a:xfrm flipV="1">
            <a:off x="2285952" y="4984810"/>
            <a:ext cx="857288" cy="25003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285720" y="4734777"/>
            <a:ext cx="2000232" cy="10001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de-DE" sz="1600" dirty="0" smtClean="0">
                <a:solidFill>
                  <a:schemeClr val="tx1"/>
                </a:solidFill>
              </a:rPr>
              <a:t>Set Back </a:t>
            </a:r>
            <a:r>
              <a:rPr lang="hu-HU" sz="1600" dirty="0" smtClean="0">
                <a:solidFill>
                  <a:schemeClr val="tx1"/>
                </a:solidFill>
              </a:rPr>
              <a:t>gombbal választhatja ki a beltéri RC címet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5" name="Positionsrahmen 24"/>
          <p:cNvSpPr/>
          <p:nvPr/>
        </p:nvSpPr>
        <p:spPr>
          <a:xfrm>
            <a:off x="3571868" y="4806215"/>
            <a:ext cx="928694" cy="35719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rot="5400000" flipH="1" flipV="1">
            <a:off x="3214679" y="5377718"/>
            <a:ext cx="714380" cy="2857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285984" y="5877785"/>
            <a:ext cx="4286280" cy="50006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Az óra</a:t>
            </a:r>
            <a:r>
              <a:rPr lang="de-DE" sz="1600" smtClean="0">
                <a:solidFill>
                  <a:schemeClr val="tx1"/>
                </a:solidFill>
              </a:rPr>
              <a:t> </a:t>
            </a:r>
            <a:r>
              <a:rPr lang="hu-HU" sz="1600" smtClean="0">
                <a:solidFill>
                  <a:schemeClr val="tx1"/>
                </a:solidFill>
              </a:rPr>
              <a:t>(jobb/bal) gombbal válassz a ki a funkciót (00-99)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85720" y="3163141"/>
            <a:ext cx="2000232" cy="135732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de-DE" sz="1600" dirty="0" smtClean="0">
                <a:solidFill>
                  <a:schemeClr val="tx1"/>
                </a:solidFill>
              </a:rPr>
              <a:t>Set </a:t>
            </a:r>
            <a:r>
              <a:rPr lang="de-DE" sz="1600" dirty="0" err="1" smtClean="0">
                <a:solidFill>
                  <a:schemeClr val="tx1"/>
                </a:solidFill>
              </a:rPr>
              <a:t>Temp</a:t>
            </a:r>
            <a:r>
              <a:rPr lang="de-DE" sz="1600" dirty="0" smtClean="0">
                <a:solidFill>
                  <a:schemeClr val="tx1"/>
                </a:solidFill>
              </a:rPr>
              <a:t>. </a:t>
            </a:r>
            <a:r>
              <a:rPr lang="hu-HU" sz="1600" dirty="0" smtClean="0">
                <a:solidFill>
                  <a:schemeClr val="tx1"/>
                </a:solidFill>
              </a:rPr>
              <a:t>gombbal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(fel/le)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állítsa be a paraméter számát!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29" name="Positionsrahmen 28"/>
          <p:cNvSpPr/>
          <p:nvPr/>
        </p:nvSpPr>
        <p:spPr>
          <a:xfrm>
            <a:off x="3286116" y="3948959"/>
            <a:ext cx="1571636" cy="28575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>
            <a:stCxn id="28" idx="3"/>
            <a:endCxn id="29" idx="1"/>
          </p:cNvCxnSpPr>
          <p:nvPr/>
        </p:nvCxnSpPr>
        <p:spPr>
          <a:xfrm>
            <a:off x="2285952" y="3841802"/>
            <a:ext cx="1000164" cy="25003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572264" y="4806214"/>
            <a:ext cx="2000232" cy="98186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Nyomja meg a Timer Set gombot a megadott funkció rögzítéséhez.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32" name="Positionsrahmen 31"/>
          <p:cNvSpPr/>
          <p:nvPr/>
        </p:nvSpPr>
        <p:spPr>
          <a:xfrm>
            <a:off x="3857620" y="5306281"/>
            <a:ext cx="561980" cy="29527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3" name="Gerade Verbindung mit Pfeil 32"/>
          <p:cNvCxnSpPr>
            <a:stCxn id="31" idx="1"/>
            <a:endCxn id="32" idx="3"/>
          </p:cNvCxnSpPr>
          <p:nvPr/>
        </p:nvCxnSpPr>
        <p:spPr>
          <a:xfrm flipH="1">
            <a:off x="4419600" y="5297149"/>
            <a:ext cx="2152664" cy="1567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572264" y="3448893"/>
            <a:ext cx="2000232" cy="12144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A</a:t>
            </a:r>
            <a:r>
              <a:rPr lang="de-DE" sz="1400" dirty="0" smtClean="0">
                <a:solidFill>
                  <a:schemeClr val="tx1"/>
                </a:solidFill>
              </a:rPr>
              <a:t> Fan  + </a:t>
            </a:r>
            <a:r>
              <a:rPr lang="de-DE" sz="1400" dirty="0" err="1" smtClean="0">
                <a:solidFill>
                  <a:schemeClr val="tx1"/>
                </a:solidFill>
              </a:rPr>
              <a:t>Temp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r>
              <a:rPr lang="hu-HU" sz="1400" dirty="0" smtClean="0">
                <a:solidFill>
                  <a:schemeClr val="tx1"/>
                </a:solidFill>
              </a:rPr>
              <a:t>(fel)</a:t>
            </a:r>
            <a:r>
              <a:rPr lang="de-DE" sz="1400" dirty="0" smtClean="0">
                <a:solidFill>
                  <a:schemeClr val="tx1"/>
                </a:solidFill>
              </a:rPr>
              <a:t> + </a:t>
            </a:r>
            <a:r>
              <a:rPr lang="de-DE" sz="1400" dirty="0" err="1" smtClean="0">
                <a:solidFill>
                  <a:schemeClr val="tx1"/>
                </a:solidFill>
              </a:rPr>
              <a:t>Temp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r>
              <a:rPr lang="hu-HU" sz="1400" dirty="0" smtClean="0">
                <a:solidFill>
                  <a:schemeClr val="tx1"/>
                </a:solidFill>
              </a:rPr>
              <a:t>(le) gomb hosszú megnyomásával (</a:t>
            </a:r>
            <a:r>
              <a:rPr lang="de-DE" sz="1400" dirty="0" smtClean="0">
                <a:solidFill>
                  <a:schemeClr val="tx1"/>
                </a:solidFill>
              </a:rPr>
              <a:t>3 </a:t>
            </a:r>
            <a:r>
              <a:rPr lang="hu-HU" sz="1400" dirty="0" smtClean="0">
                <a:solidFill>
                  <a:schemeClr val="tx1"/>
                </a:solidFill>
              </a:rPr>
              <a:t>mp) léphet be a funkció-beállító módba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5" name="Positionsrahmen 34"/>
          <p:cNvSpPr/>
          <p:nvPr/>
        </p:nvSpPr>
        <p:spPr>
          <a:xfrm>
            <a:off x="4500562" y="4449025"/>
            <a:ext cx="642942" cy="22383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6" name="Gerade Verbindung mit Pfeil 35"/>
          <p:cNvCxnSpPr>
            <a:stCxn id="34" idx="1"/>
            <a:endCxn id="35" idx="3"/>
          </p:cNvCxnSpPr>
          <p:nvPr/>
        </p:nvCxnSpPr>
        <p:spPr>
          <a:xfrm rot="10800000" flipV="1">
            <a:off x="5143504" y="4056116"/>
            <a:ext cx="1428760" cy="5048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4" idx="1"/>
            <a:endCxn id="29" idx="3"/>
          </p:cNvCxnSpPr>
          <p:nvPr/>
        </p:nvCxnSpPr>
        <p:spPr>
          <a:xfrm rot="10800000" flipV="1">
            <a:off x="4857752" y="4056115"/>
            <a:ext cx="1714512" cy="3571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Columbus-Klima-fejlec"/>
          <p:cNvPicPr>
            <a:picLocks noChangeAspect="1" noChangeArrowheads="1"/>
          </p:cNvPicPr>
          <p:nvPr/>
        </p:nvPicPr>
        <p:blipFill>
          <a:blip r:embed="rId6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857232"/>
            <a:ext cx="9144000" cy="42862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smtClean="0">
                <a:solidFill>
                  <a:schemeClr val="tx1"/>
                </a:solidFill>
              </a:rPr>
              <a:t>A beltéri egységek funkcióinak beállítása a vezetékes távirányítóval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2000240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2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 smtClean="0">
                <a:solidFill>
                  <a:schemeClr val="tx1"/>
                </a:solidFill>
              </a:rPr>
              <a:t>A Master távirányítón nyomja meg hosszan (3 mp.) egyszerre a </a:t>
            </a:r>
            <a:r>
              <a:rPr lang="de-DE" sz="1400" b="1" smtClean="0">
                <a:solidFill>
                  <a:schemeClr val="tx1"/>
                </a:solidFill>
              </a:rPr>
              <a:t>Set </a:t>
            </a:r>
            <a:r>
              <a:rPr lang="de-DE" sz="1400" b="1" dirty="0" err="1" smtClean="0">
                <a:solidFill>
                  <a:schemeClr val="tx1"/>
                </a:solidFill>
              </a:rPr>
              <a:t>temp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 smtClean="0">
                <a:solidFill>
                  <a:schemeClr val="tx1"/>
                </a:solidFill>
              </a:rPr>
              <a:t>(fel)</a:t>
            </a:r>
            <a:r>
              <a:rPr lang="de-DE" sz="1400" b="1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+ Set </a:t>
            </a:r>
            <a:r>
              <a:rPr lang="de-DE" sz="1400" b="1" dirty="0" err="1" smtClean="0">
                <a:solidFill>
                  <a:schemeClr val="tx1"/>
                </a:solidFill>
              </a:rPr>
              <a:t>temp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 smtClean="0">
                <a:solidFill>
                  <a:schemeClr val="tx1"/>
                </a:solidFill>
              </a:rPr>
              <a:t>(le)</a:t>
            </a:r>
            <a:r>
              <a:rPr lang="de-DE" sz="1400" b="1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+ </a:t>
            </a:r>
            <a:r>
              <a:rPr lang="de-DE" sz="1400" b="1" smtClean="0">
                <a:solidFill>
                  <a:schemeClr val="tx1"/>
                </a:solidFill>
              </a:rPr>
              <a:t>Fan </a:t>
            </a:r>
            <a:r>
              <a:rPr lang="hu-HU" sz="1400" b="1" smtClean="0">
                <a:solidFill>
                  <a:schemeClr val="tx1"/>
                </a:solidFill>
              </a:rPr>
              <a:t>gombot</a:t>
            </a:r>
            <a:r>
              <a:rPr lang="hu-HU" sz="1400" b="1">
                <a:solidFill>
                  <a:schemeClr val="tx1"/>
                </a:solidFill>
              </a:rPr>
              <a:t>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42844" y="2428868"/>
            <a:ext cx="8786874" cy="71438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3. </a:t>
            </a:r>
            <a:r>
              <a:rPr lang="de-DE" b="1" dirty="0" smtClean="0">
                <a:solidFill>
                  <a:schemeClr val="tx1"/>
                </a:solidFill>
              </a:rPr>
              <a:t>(</a:t>
            </a:r>
            <a:r>
              <a:rPr lang="de-DE" sz="1400" b="1" dirty="0" smtClean="0">
                <a:solidFill>
                  <a:schemeClr val="tx1"/>
                </a:solidFill>
              </a:rPr>
              <a:t>00:00    </a:t>
            </a:r>
            <a:r>
              <a:rPr lang="de-DE" b="1" dirty="0" smtClean="0">
                <a:solidFill>
                  <a:schemeClr val="tx1"/>
                </a:solidFill>
              </a:rPr>
              <a:t>00</a:t>
            </a:r>
            <a:r>
              <a:rPr lang="de-DE" b="1" smtClean="0">
                <a:solidFill>
                  <a:schemeClr val="tx1"/>
                </a:solidFill>
              </a:rPr>
              <a:t>) </a:t>
            </a:r>
            <a:r>
              <a:rPr lang="hu-HU" sz="1400" b="1" smtClean="0">
                <a:solidFill>
                  <a:schemeClr val="tx1"/>
                </a:solidFill>
              </a:rPr>
              <a:t>jelenik meg a kijelzőn</a:t>
            </a:r>
            <a:r>
              <a:rPr lang="de-DE" sz="1400" b="1" smtClean="0">
                <a:solidFill>
                  <a:schemeClr val="tx1"/>
                </a:solidFill>
              </a:rPr>
              <a:t>! </a:t>
            </a:r>
            <a:r>
              <a:rPr lang="hu-HU" sz="1400" b="1" smtClean="0">
                <a:solidFill>
                  <a:schemeClr val="tx1"/>
                </a:solidFill>
              </a:rPr>
              <a:t>A </a:t>
            </a:r>
            <a:r>
              <a:rPr lang="de-DE" sz="1400" b="1" smtClean="0">
                <a:solidFill>
                  <a:schemeClr val="tx1"/>
                </a:solidFill>
              </a:rPr>
              <a:t>set back </a:t>
            </a:r>
            <a:r>
              <a:rPr lang="hu-HU" sz="1400" b="1" smtClean="0">
                <a:solidFill>
                  <a:schemeClr val="tx1"/>
                </a:solidFill>
              </a:rPr>
              <a:t>gombbal válassza ki a beltéri egység RC címét </a:t>
            </a:r>
            <a:r>
              <a:rPr lang="de-DE" sz="1400" b="1" smtClean="0">
                <a:solidFill>
                  <a:schemeClr val="tx1"/>
                </a:solidFill>
              </a:rPr>
              <a:t>00</a:t>
            </a:r>
            <a:r>
              <a:rPr lang="hu-HU" sz="1400" b="1" smtClean="0">
                <a:solidFill>
                  <a:schemeClr val="tx1"/>
                </a:solidFill>
              </a:rPr>
              <a:t>-tól </a:t>
            </a:r>
            <a:r>
              <a:rPr lang="de-DE" sz="1400" b="1" smtClean="0">
                <a:solidFill>
                  <a:schemeClr val="tx1"/>
                </a:solidFill>
              </a:rPr>
              <a:t>15</a:t>
            </a:r>
            <a:r>
              <a:rPr lang="hu-HU" sz="1400" b="1" smtClean="0">
                <a:solidFill>
                  <a:schemeClr val="tx1"/>
                </a:solidFill>
              </a:rPr>
              <a:t>-ig </a:t>
            </a:r>
            <a:r>
              <a:rPr lang="de-DE" sz="1400" b="1" smtClean="0">
                <a:solidFill>
                  <a:schemeClr val="tx1"/>
                </a:solidFill>
              </a:rPr>
              <a:t> =&gt; </a:t>
            </a:r>
            <a:r>
              <a:rPr lang="hu-HU" sz="1400" b="1" smtClean="0">
                <a:solidFill>
                  <a:schemeClr val="tx1"/>
                </a:solidFill>
              </a:rPr>
              <a:t> az első</a:t>
            </a:r>
            <a:r>
              <a:rPr lang="de-DE" sz="1400" b="1" smtClean="0">
                <a:solidFill>
                  <a:schemeClr val="tx1"/>
                </a:solidFill>
              </a:rPr>
              <a:t> </a:t>
            </a:r>
            <a:r>
              <a:rPr lang="hu-HU" sz="1400" b="1" smtClean="0">
                <a:solidFill>
                  <a:schemeClr val="tx1"/>
                </a:solidFill>
              </a:rPr>
              <a:t>két számjegy a kijelző bal oldalán.</a:t>
            </a:r>
            <a:r>
              <a:rPr lang="de-DE" sz="1400" b="1" smtClean="0">
                <a:solidFill>
                  <a:schemeClr val="tx1"/>
                </a:solidFill>
              </a:rPr>
              <a:t> </a:t>
            </a:r>
            <a:r>
              <a:rPr lang="hu-HU" sz="1400" b="1" smtClean="0">
                <a:solidFill>
                  <a:schemeClr val="tx1"/>
                </a:solidFill>
              </a:rPr>
              <a:t>Válassza ki a kívánt beltéri egységet.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2844" y="3286124"/>
            <a:ext cx="8786874" cy="35719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4. </a:t>
            </a:r>
            <a:r>
              <a:rPr lang="hu-HU" sz="1400" b="1" dirty="0">
                <a:solidFill>
                  <a:schemeClr val="tx1"/>
                </a:solidFill>
              </a:rPr>
              <a:t>Az óra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(jobb/bal) gombbal válassz a ki a </a:t>
            </a:r>
            <a:r>
              <a:rPr lang="hu-HU" sz="1400" b="1" dirty="0" smtClean="0">
                <a:solidFill>
                  <a:schemeClr val="tx1"/>
                </a:solidFill>
              </a:rPr>
              <a:t>beállítani kívánt funkció-paraméter sorszámát </a:t>
            </a:r>
            <a:r>
              <a:rPr lang="hu-HU" sz="1400" b="1" dirty="0">
                <a:solidFill>
                  <a:schemeClr val="tx1"/>
                </a:solidFill>
              </a:rPr>
              <a:t>(00-99)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42844" y="3786190"/>
            <a:ext cx="8786874" cy="35719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5. </a:t>
            </a:r>
            <a:r>
              <a:rPr lang="hu-HU" sz="1400" b="1" dirty="0">
                <a:solidFill>
                  <a:schemeClr val="tx1"/>
                </a:solidFill>
              </a:rPr>
              <a:t>A </a:t>
            </a:r>
            <a:r>
              <a:rPr lang="de-DE" sz="1400" b="1" dirty="0">
                <a:solidFill>
                  <a:schemeClr val="tx1"/>
                </a:solidFill>
              </a:rPr>
              <a:t>Set </a:t>
            </a:r>
            <a:r>
              <a:rPr lang="de-DE" sz="1400" b="1" dirty="0" err="1">
                <a:solidFill>
                  <a:schemeClr val="tx1"/>
                </a:solidFill>
              </a:rPr>
              <a:t>Temp</a:t>
            </a:r>
            <a:r>
              <a:rPr lang="de-DE" sz="1400" b="1" dirty="0">
                <a:solidFill>
                  <a:schemeClr val="tx1"/>
                </a:solidFill>
              </a:rPr>
              <a:t>. </a:t>
            </a:r>
            <a:r>
              <a:rPr lang="hu-HU" sz="1400" b="1" dirty="0">
                <a:solidFill>
                  <a:schemeClr val="tx1"/>
                </a:solidFill>
              </a:rPr>
              <a:t>Gombbal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(fel/le)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állítsa be a </a:t>
            </a:r>
            <a:r>
              <a:rPr lang="hu-HU" sz="1400" b="1" dirty="0" smtClean="0">
                <a:solidFill>
                  <a:schemeClr val="tx1"/>
                </a:solidFill>
              </a:rPr>
              <a:t>kívánt paraméter értékét)!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2844" y="4286256"/>
            <a:ext cx="8786874" cy="42862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6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 smtClean="0">
                <a:solidFill>
                  <a:schemeClr val="tx1"/>
                </a:solidFill>
              </a:rPr>
              <a:t>A beállítás rögzítéséhez nyomja meg a</a:t>
            </a:r>
            <a:r>
              <a:rPr lang="de-DE" sz="1400" b="1" smtClean="0">
                <a:solidFill>
                  <a:schemeClr val="tx1"/>
                </a:solidFill>
              </a:rPr>
              <a:t> </a:t>
            </a:r>
            <a:r>
              <a:rPr lang="de-DE" sz="1400" b="1" err="1" smtClean="0">
                <a:solidFill>
                  <a:schemeClr val="tx1"/>
                </a:solidFill>
              </a:rPr>
              <a:t>Timer</a:t>
            </a:r>
            <a:r>
              <a:rPr lang="de-DE" sz="1400" b="1" smtClean="0">
                <a:solidFill>
                  <a:schemeClr val="tx1"/>
                </a:solidFill>
              </a:rPr>
              <a:t> Set</a:t>
            </a:r>
            <a:r>
              <a:rPr lang="hu-HU" sz="1400" b="1" smtClean="0">
                <a:solidFill>
                  <a:schemeClr val="tx1"/>
                </a:solidFill>
              </a:rPr>
              <a:t> gombot</a:t>
            </a:r>
            <a:r>
              <a:rPr lang="de-DE" sz="1400" b="1" smtClean="0">
                <a:solidFill>
                  <a:schemeClr val="tx1"/>
                </a:solidFill>
              </a:rPr>
              <a:t>! </a:t>
            </a:r>
            <a:r>
              <a:rPr lang="hu-HU" sz="1400" b="1" smtClean="0">
                <a:solidFill>
                  <a:schemeClr val="tx1"/>
                </a:solidFill>
              </a:rPr>
              <a:t>A kijelző rövid ideig villogni fog</a:t>
            </a:r>
            <a:r>
              <a:rPr lang="de-DE" sz="1400" b="1" smtClean="0">
                <a:solidFill>
                  <a:schemeClr val="tx1"/>
                </a:solidFill>
              </a:rPr>
              <a:t>! 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2844" y="4857760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7. </a:t>
            </a:r>
            <a:r>
              <a:rPr lang="hu-HU" sz="1400" b="1" dirty="0" smtClean="0">
                <a:solidFill>
                  <a:schemeClr val="tx1"/>
                </a:solidFill>
              </a:rPr>
              <a:t>Minden egyes beállításhoz ismételje meg ezt az eljárást</a:t>
            </a:r>
            <a:r>
              <a:rPr lang="de-DE" sz="1400" b="1" dirty="0" smtClean="0">
                <a:solidFill>
                  <a:schemeClr val="tx1"/>
                </a:solidFill>
              </a:rPr>
              <a:t>! 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42844" y="5286388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8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 smtClean="0">
                <a:solidFill>
                  <a:schemeClr val="tx1"/>
                </a:solidFill>
              </a:rPr>
              <a:t>A beállítások befejeztével áramtalanítsa, majd újra helyezze feszültség alá a rendszert.</a:t>
            </a:r>
            <a:r>
              <a:rPr lang="de-DE" sz="1400" b="1" smtClean="0">
                <a:solidFill>
                  <a:schemeClr val="tx1"/>
                </a:solidFill>
              </a:rPr>
              <a:t> 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42844" y="1571612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>
                <a:solidFill>
                  <a:schemeClr val="tx1"/>
                </a:solidFill>
              </a:rPr>
              <a:t>1. </a:t>
            </a:r>
            <a:r>
              <a:rPr lang="hu-HU" sz="1400" b="1">
                <a:solidFill>
                  <a:schemeClr val="tx1"/>
                </a:solidFill>
              </a:rPr>
              <a:t>Kapcsolja ki a berendezést (</a:t>
            </a:r>
            <a:r>
              <a:rPr lang="de-DE" sz="1400" b="1">
                <a:solidFill>
                  <a:schemeClr val="tx1"/>
                </a:solidFill>
              </a:rPr>
              <a:t>stand by</a:t>
            </a:r>
            <a:r>
              <a:rPr lang="hu-HU" sz="1400" b="1">
                <a:solidFill>
                  <a:schemeClr val="tx1"/>
                </a:solidFill>
              </a:rPr>
              <a:t> </a:t>
            </a:r>
            <a:r>
              <a:rPr lang="de-DE" sz="1400" b="1">
                <a:solidFill>
                  <a:schemeClr val="tx1"/>
                </a:solidFill>
              </a:rPr>
              <a:t>m</a:t>
            </a:r>
            <a:r>
              <a:rPr lang="hu-HU" sz="1400" b="1">
                <a:solidFill>
                  <a:schemeClr val="tx1"/>
                </a:solidFill>
              </a:rPr>
              <a:t>ód)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hu-HU" sz="1400" b="1">
                <a:solidFill>
                  <a:schemeClr val="tx1"/>
                </a:solidFill>
              </a:rPr>
              <a:t>máskülönben a beltéri egység nem érzékeli a funkcióbeállításokat</a:t>
            </a:r>
            <a:r>
              <a:rPr lang="de-DE" sz="1400" b="1">
                <a:solidFill>
                  <a:schemeClr val="tx1"/>
                </a:solidFill>
              </a:rPr>
              <a:t>!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2695" y="3097909"/>
            <a:ext cx="4929224" cy="17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sitionsrahmen 7"/>
          <p:cNvSpPr/>
          <p:nvPr/>
        </p:nvSpPr>
        <p:spPr>
          <a:xfrm>
            <a:off x="3643307" y="3000370"/>
            <a:ext cx="428628" cy="42862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Positionsrahmen 8"/>
          <p:cNvSpPr/>
          <p:nvPr/>
        </p:nvSpPr>
        <p:spPr>
          <a:xfrm>
            <a:off x="4643439" y="3000370"/>
            <a:ext cx="428628" cy="42862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Positionsrahmen 9"/>
          <p:cNvSpPr/>
          <p:nvPr/>
        </p:nvSpPr>
        <p:spPr>
          <a:xfrm>
            <a:off x="3643307" y="4572006"/>
            <a:ext cx="428628" cy="28575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Positionsrahmen 10"/>
          <p:cNvSpPr/>
          <p:nvPr/>
        </p:nvSpPr>
        <p:spPr>
          <a:xfrm>
            <a:off x="4143373" y="3000370"/>
            <a:ext cx="428628" cy="55721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Positionsrahmen 11"/>
          <p:cNvSpPr/>
          <p:nvPr/>
        </p:nvSpPr>
        <p:spPr>
          <a:xfrm>
            <a:off x="4143373" y="3657606"/>
            <a:ext cx="428628" cy="77152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Positionsrahmen 12"/>
          <p:cNvSpPr/>
          <p:nvPr/>
        </p:nvSpPr>
        <p:spPr>
          <a:xfrm>
            <a:off x="4071934" y="2000240"/>
            <a:ext cx="500066" cy="48577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5720" y="1571612"/>
            <a:ext cx="2126040" cy="50006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>
                <a:solidFill>
                  <a:schemeClr val="tx1"/>
                </a:solidFill>
              </a:rPr>
              <a:t>Funkció száma (00-99)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215074" y="1571612"/>
            <a:ext cx="2428860" cy="78581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beállítható paraméter-értékek az adott funkciótól függenek.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>
            <a:stCxn id="14" idx="3"/>
            <a:endCxn id="13" idx="1"/>
          </p:cNvCxnSpPr>
          <p:nvPr/>
        </p:nvCxnSpPr>
        <p:spPr>
          <a:xfrm>
            <a:off x="2411760" y="1821645"/>
            <a:ext cx="1660174" cy="42148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5" idx="1"/>
            <a:endCxn id="22" idx="3"/>
          </p:cNvCxnSpPr>
          <p:nvPr/>
        </p:nvCxnSpPr>
        <p:spPr>
          <a:xfrm rot="10800000" flipV="1">
            <a:off x="4786314" y="1964520"/>
            <a:ext cx="1428760" cy="69947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285720" y="4857760"/>
            <a:ext cx="2000232" cy="130754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de-DE" sz="1600" dirty="0" err="1" smtClean="0">
                <a:solidFill>
                  <a:schemeClr val="tx1"/>
                </a:solidFill>
              </a:rPr>
              <a:t>Timer</a:t>
            </a:r>
            <a:r>
              <a:rPr lang="de-DE" sz="1600" dirty="0" smtClean="0">
                <a:solidFill>
                  <a:schemeClr val="tx1"/>
                </a:solidFill>
              </a:rPr>
              <a:t> Mode </a:t>
            </a:r>
            <a:r>
              <a:rPr lang="hu-HU" sz="1600" dirty="0" smtClean="0">
                <a:solidFill>
                  <a:schemeClr val="tx1"/>
                </a:solidFill>
              </a:rPr>
              <a:t>ellenőrizheti az </a:t>
            </a:r>
            <a:r>
              <a:rPr lang="hu-HU" sz="1600" dirty="0" err="1" smtClean="0">
                <a:solidFill>
                  <a:schemeClr val="tx1"/>
                </a:solidFill>
              </a:rPr>
              <a:t>infrajel-kódot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85720" y="2214554"/>
            <a:ext cx="2000232" cy="135732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A Mode gombot a bevitelnél a helyiérték váltáshoz használja.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215074" y="3725012"/>
            <a:ext cx="2428860" cy="100013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de-DE" sz="1600" dirty="0">
                <a:solidFill>
                  <a:schemeClr val="tx1"/>
                </a:solidFill>
              </a:rPr>
              <a:t>Set </a:t>
            </a:r>
            <a:r>
              <a:rPr lang="de-DE" sz="1600" dirty="0" err="1">
                <a:solidFill>
                  <a:schemeClr val="tx1"/>
                </a:solidFill>
              </a:rPr>
              <a:t>Temp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hu-HU" sz="1600" dirty="0">
                <a:solidFill>
                  <a:schemeClr val="tx1"/>
                </a:solidFill>
              </a:rPr>
              <a:t>Gombbal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hu-HU" sz="1600" dirty="0">
                <a:solidFill>
                  <a:schemeClr val="tx1"/>
                </a:solidFill>
              </a:rPr>
              <a:t>(fel/le)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hu-HU" sz="1600" dirty="0">
                <a:solidFill>
                  <a:schemeClr val="tx1"/>
                </a:solidFill>
              </a:rPr>
              <a:t>állítsa be a paraméter </a:t>
            </a:r>
            <a:r>
              <a:rPr lang="hu-HU" sz="1600" dirty="0" smtClean="0">
                <a:solidFill>
                  <a:schemeClr val="tx1"/>
                </a:solidFill>
              </a:rPr>
              <a:t>értékét!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215074" y="2500306"/>
            <a:ext cx="2428860" cy="107157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de-DE" sz="1600" dirty="0" smtClean="0">
                <a:solidFill>
                  <a:schemeClr val="tx1"/>
                </a:solidFill>
              </a:rPr>
              <a:t>Fan </a:t>
            </a:r>
            <a:r>
              <a:rPr lang="hu-HU" sz="1600" dirty="0" smtClean="0">
                <a:solidFill>
                  <a:schemeClr val="tx1"/>
                </a:solidFill>
              </a:rPr>
              <a:t>gombbal válthat a funkció-paraméter sorszáma és a paraméter értéke között.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22" name="Positionsrahmen 21"/>
          <p:cNvSpPr/>
          <p:nvPr/>
        </p:nvSpPr>
        <p:spPr>
          <a:xfrm>
            <a:off x="4429124" y="2520000"/>
            <a:ext cx="357190" cy="288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85720" y="3714752"/>
            <a:ext cx="2000232" cy="100013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A </a:t>
            </a:r>
            <a:r>
              <a:rPr lang="de-DE" sz="1600" smtClean="0">
                <a:solidFill>
                  <a:schemeClr val="tx1"/>
                </a:solidFill>
              </a:rPr>
              <a:t>Start/Stop </a:t>
            </a:r>
            <a:r>
              <a:rPr lang="hu-HU" sz="1600" smtClean="0">
                <a:solidFill>
                  <a:schemeClr val="tx1"/>
                </a:solidFill>
              </a:rPr>
              <a:t>gombbal rögzítheti  a bevitt értéket.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Rad 23"/>
          <p:cNvSpPr/>
          <p:nvPr/>
        </p:nvSpPr>
        <p:spPr>
          <a:xfrm>
            <a:off x="4643438" y="4857760"/>
            <a:ext cx="342896" cy="342896"/>
          </a:xfrm>
          <a:prstGeom prst="donut">
            <a:avLst>
              <a:gd name="adj" fmla="val 72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>
            <a:stCxn id="21" idx="1"/>
            <a:endCxn id="9" idx="3"/>
          </p:cNvCxnSpPr>
          <p:nvPr/>
        </p:nvCxnSpPr>
        <p:spPr>
          <a:xfrm flipH="1">
            <a:off x="5072067" y="3036091"/>
            <a:ext cx="1143007" cy="17859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215074" y="4882840"/>
            <a:ext cx="2428860" cy="171451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de-DE" sz="1600" dirty="0" err="1" smtClean="0">
                <a:solidFill>
                  <a:schemeClr val="tx1"/>
                </a:solidFill>
              </a:rPr>
              <a:t>Reset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gombbal hagyhatja el a funkcióbeállító módot.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belépéshez pedig nyomja meg együtt a </a:t>
            </a:r>
            <a:r>
              <a:rPr lang="de-DE" sz="1600" dirty="0" smtClean="0">
                <a:solidFill>
                  <a:schemeClr val="tx1"/>
                </a:solidFill>
              </a:rPr>
              <a:t>Set </a:t>
            </a:r>
            <a:r>
              <a:rPr lang="de-DE" sz="1600" dirty="0" err="1" smtClean="0">
                <a:solidFill>
                  <a:schemeClr val="tx1"/>
                </a:solidFill>
              </a:rPr>
              <a:t>temp</a:t>
            </a:r>
            <a:r>
              <a:rPr lang="de-DE" sz="1600" dirty="0" smtClean="0">
                <a:solidFill>
                  <a:schemeClr val="tx1"/>
                </a:solidFill>
              </a:rPr>
              <a:t>. </a:t>
            </a:r>
            <a:r>
              <a:rPr lang="hu-HU" sz="1600" dirty="0" smtClean="0">
                <a:solidFill>
                  <a:schemeClr val="tx1"/>
                </a:solidFill>
              </a:rPr>
              <a:t>(fel)</a:t>
            </a:r>
            <a:r>
              <a:rPr lang="de-DE" sz="1600" dirty="0" smtClean="0">
                <a:solidFill>
                  <a:schemeClr val="tx1"/>
                </a:solidFill>
              </a:rPr>
              <a:t> + Fan + </a:t>
            </a:r>
            <a:r>
              <a:rPr lang="de-DE" sz="1600" dirty="0" err="1" smtClean="0">
                <a:solidFill>
                  <a:schemeClr val="tx1"/>
                </a:solidFill>
              </a:rPr>
              <a:t>Reset</a:t>
            </a:r>
            <a:r>
              <a:rPr lang="de-DE" sz="1600" dirty="0" smtClean="0">
                <a:solidFill>
                  <a:schemeClr val="tx1"/>
                </a:solidFill>
              </a:rPr>
              <a:t>  </a:t>
            </a:r>
            <a:r>
              <a:rPr lang="hu-HU" sz="1600" dirty="0" smtClean="0">
                <a:solidFill>
                  <a:schemeClr val="tx1"/>
                </a:solidFill>
              </a:rPr>
              <a:t>gombokat és a </a:t>
            </a:r>
            <a:r>
              <a:rPr lang="hu-HU" sz="1600" dirty="0" err="1" smtClean="0">
                <a:solidFill>
                  <a:schemeClr val="tx1"/>
                </a:solidFill>
              </a:rPr>
              <a:t>Reset-et</a:t>
            </a:r>
            <a:r>
              <a:rPr lang="hu-HU" sz="1600" dirty="0" smtClean="0">
                <a:solidFill>
                  <a:schemeClr val="tx1"/>
                </a:solidFill>
              </a:rPr>
              <a:t> engedje fel utoljára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27" name="Gerade Verbindung mit Pfeil 26"/>
          <p:cNvCxnSpPr>
            <a:stCxn id="20" idx="1"/>
            <a:endCxn id="12" idx="3"/>
          </p:cNvCxnSpPr>
          <p:nvPr/>
        </p:nvCxnSpPr>
        <p:spPr>
          <a:xfrm flipH="1" flipV="1">
            <a:off x="4572001" y="4043368"/>
            <a:ext cx="1643073" cy="18171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6" idx="1"/>
            <a:endCxn id="24" idx="6"/>
          </p:cNvCxnSpPr>
          <p:nvPr/>
        </p:nvCxnSpPr>
        <p:spPr>
          <a:xfrm flipH="1" flipV="1">
            <a:off x="4986334" y="5029208"/>
            <a:ext cx="1228740" cy="7108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9" idx="3"/>
            <a:endCxn id="8" idx="1"/>
          </p:cNvCxnSpPr>
          <p:nvPr/>
        </p:nvCxnSpPr>
        <p:spPr>
          <a:xfrm>
            <a:off x="2285952" y="2893215"/>
            <a:ext cx="1357355" cy="3214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3" idx="3"/>
          </p:cNvCxnSpPr>
          <p:nvPr/>
        </p:nvCxnSpPr>
        <p:spPr>
          <a:xfrm flipV="1">
            <a:off x="2285952" y="3500438"/>
            <a:ext cx="1857420" cy="7143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0" idx="1"/>
          </p:cNvCxnSpPr>
          <p:nvPr/>
        </p:nvCxnSpPr>
        <p:spPr>
          <a:xfrm flipV="1">
            <a:off x="2285984" y="4714882"/>
            <a:ext cx="1357323" cy="71438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>
                <a:solidFill>
                  <a:schemeClr val="tx1"/>
                </a:solidFill>
              </a:rPr>
              <a:t>A beltéri egységek funkcióinak </a:t>
            </a:r>
            <a:r>
              <a:rPr lang="hu-HU" sz="2000" b="1" smtClean="0">
                <a:solidFill>
                  <a:schemeClr val="tx1"/>
                </a:solidFill>
              </a:rPr>
              <a:t>beállítása a vezeték nélküli távirányítóval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olumbus-Klima-fejlec"/>
          <p:cNvPicPr>
            <a:picLocks noChangeAspect="1" noChangeArrowheads="1"/>
          </p:cNvPicPr>
          <p:nvPr/>
        </p:nvPicPr>
        <p:blipFill>
          <a:blip r:embed="rId5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A rendszer részelemeinek ellenőrzése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504" y="1484784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1. </a:t>
            </a:r>
            <a:r>
              <a:rPr lang="hu-HU" sz="2800" b="1" dirty="0" smtClean="0">
                <a:solidFill>
                  <a:schemeClr val="tx1"/>
                </a:solidFill>
              </a:rPr>
              <a:t>Csőhálózat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7504" y="350100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2. </a:t>
            </a:r>
            <a:r>
              <a:rPr lang="hu-HU" sz="2800" b="1" dirty="0" smtClean="0">
                <a:solidFill>
                  <a:schemeClr val="tx1"/>
                </a:solidFill>
              </a:rPr>
              <a:t>Vezetékezés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7504" y="5085184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3. </a:t>
            </a:r>
            <a:r>
              <a:rPr lang="hu-HU" sz="2800" b="1" dirty="0" smtClean="0">
                <a:solidFill>
                  <a:schemeClr val="tx1"/>
                </a:solidFill>
              </a:rPr>
              <a:t>Egységek szerelése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51520" y="1988840"/>
            <a:ext cx="295232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Csőméretek megfelelők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51520" y="2492896"/>
            <a:ext cx="295232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Max csőhossz a limiten belül van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51520" y="2996952"/>
            <a:ext cx="583264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Y idomok, osztók és csatlakozók beépítési pozíciója megfelelő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995936" y="1988840"/>
            <a:ext cx="2736304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Csőszigetelés megfelelő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995936" y="2492896"/>
            <a:ext cx="2736304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Menetes csatlakozások meghúzva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51520" y="4005064"/>
            <a:ext cx="3888432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Beltéri egységek elektromos bekötésének ellenőrzése(biztosíték, keresztmetszet,…stb.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251520" y="4509120"/>
            <a:ext cx="3888432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Kültéri </a:t>
            </a:r>
            <a:r>
              <a:rPr lang="hu-HU" sz="1600" dirty="0">
                <a:solidFill>
                  <a:schemeClr val="tx1"/>
                </a:solidFill>
              </a:rPr>
              <a:t>egységek elektromos bekötésének ellenőrzése(biztosíték, keresztmetszet,…</a:t>
            </a:r>
            <a:r>
              <a:rPr lang="hu-HU" sz="1600" dirty="0" err="1">
                <a:solidFill>
                  <a:schemeClr val="tx1"/>
                </a:solidFill>
              </a:rPr>
              <a:t>stb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4283968" y="4005064"/>
            <a:ext cx="295232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Jelátviteli kábel a kültéri egységek között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283968" y="4509120"/>
            <a:ext cx="295232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Jelátviteli kábel a kültéri és a beltéri egységek között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251520" y="5661248"/>
            <a:ext cx="295232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Kültéri egységek pozíciója </a:t>
            </a:r>
            <a:r>
              <a:rPr lang="de-DE" sz="1600" dirty="0" smtClean="0">
                <a:solidFill>
                  <a:schemeClr val="tx1"/>
                </a:solidFill>
              </a:rPr>
              <a:t>(Master</a:t>
            </a:r>
            <a:r>
              <a:rPr lang="hu-HU" sz="1600" dirty="0" smtClean="0">
                <a:solidFill>
                  <a:schemeClr val="tx1"/>
                </a:solidFill>
              </a:rPr>
              <a:t> -</a:t>
            </a:r>
            <a:r>
              <a:rPr lang="de-DE" sz="1600" dirty="0" smtClean="0">
                <a:solidFill>
                  <a:schemeClr val="tx1"/>
                </a:solidFill>
              </a:rPr>
              <a:t> Slave)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0" y="1022908"/>
            <a:ext cx="9144000" cy="42862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beltéri egység funkcióinak beállítása a vezeték nélküli távirányítóval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1390" y="2279152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2. </a:t>
            </a:r>
            <a:r>
              <a:rPr lang="hu-HU" sz="1400" b="1" smtClean="0">
                <a:solidFill>
                  <a:schemeClr val="tx1"/>
                </a:solidFill>
              </a:rPr>
              <a:t>Nyomja le egyszerre a távirányítón a </a:t>
            </a:r>
            <a:r>
              <a:rPr lang="de-DE" sz="1400" b="1" smtClean="0">
                <a:solidFill>
                  <a:schemeClr val="tx1"/>
                </a:solidFill>
              </a:rPr>
              <a:t>Set </a:t>
            </a:r>
            <a:r>
              <a:rPr lang="de-DE" sz="1400" b="1" dirty="0" err="1" smtClean="0">
                <a:solidFill>
                  <a:schemeClr val="tx1"/>
                </a:solidFill>
              </a:rPr>
              <a:t>temp</a:t>
            </a:r>
            <a:r>
              <a:rPr lang="de-DE" sz="1400" b="1" dirty="0" smtClean="0">
                <a:solidFill>
                  <a:schemeClr val="tx1"/>
                </a:solidFill>
              </a:rPr>
              <a:t>. </a:t>
            </a:r>
            <a:r>
              <a:rPr lang="hu-HU" sz="1400" b="1" dirty="0" smtClean="0">
                <a:solidFill>
                  <a:schemeClr val="tx1"/>
                </a:solidFill>
              </a:rPr>
              <a:t>fel</a:t>
            </a:r>
            <a:r>
              <a:rPr lang="de-DE" sz="1400" b="1" dirty="0" smtClean="0">
                <a:solidFill>
                  <a:schemeClr val="tx1"/>
                </a:solidFill>
              </a:rPr>
              <a:t> + Fan </a:t>
            </a:r>
            <a:r>
              <a:rPr lang="hu-HU" sz="1400" b="1" dirty="0" smtClean="0">
                <a:solidFill>
                  <a:schemeClr val="tx1"/>
                </a:solidFill>
              </a:rPr>
              <a:t>gombot, </a:t>
            </a:r>
            <a:r>
              <a:rPr lang="hu-HU" sz="1400" b="1" smtClean="0">
                <a:solidFill>
                  <a:schemeClr val="tx1"/>
                </a:solidFill>
              </a:rPr>
              <a:t>majd nyomja meg röviden a Reset gombot</a:t>
            </a:r>
            <a:r>
              <a:rPr lang="de-DE" sz="1400" b="1" smtClean="0">
                <a:solidFill>
                  <a:schemeClr val="tx1"/>
                </a:solidFill>
              </a:rPr>
              <a:t>!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32399" y="2636912"/>
            <a:ext cx="8786874" cy="4191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3. </a:t>
            </a:r>
            <a:r>
              <a:rPr lang="hu-HU" sz="1400" b="1" dirty="0" smtClean="0">
                <a:solidFill>
                  <a:schemeClr val="tx1"/>
                </a:solidFill>
              </a:rPr>
              <a:t>A </a:t>
            </a:r>
            <a:r>
              <a:rPr lang="de-DE" sz="1400" b="1" dirty="0" smtClean="0">
                <a:solidFill>
                  <a:schemeClr val="tx1"/>
                </a:solidFill>
              </a:rPr>
              <a:t>Set</a:t>
            </a:r>
            <a:r>
              <a:rPr lang="de-DE" sz="1400" b="1" dirty="0">
                <a:solidFill>
                  <a:schemeClr val="tx1"/>
                </a:solidFill>
              </a:rPr>
              <a:t>. </a:t>
            </a:r>
            <a:r>
              <a:rPr lang="de-DE" sz="1400" b="1" dirty="0" err="1">
                <a:solidFill>
                  <a:schemeClr val="tx1"/>
                </a:solidFill>
              </a:rPr>
              <a:t>Temp</a:t>
            </a:r>
            <a:r>
              <a:rPr lang="de-DE" sz="1400" b="1" dirty="0">
                <a:solidFill>
                  <a:schemeClr val="tx1"/>
                </a:solidFill>
              </a:rPr>
              <a:t>. </a:t>
            </a:r>
            <a:r>
              <a:rPr lang="hu-HU" sz="1400" b="1" dirty="0" smtClean="0">
                <a:solidFill>
                  <a:schemeClr val="tx1"/>
                </a:solidFill>
              </a:rPr>
              <a:t>Fel  gomb megnyomásával válassza ki az </a:t>
            </a:r>
            <a:r>
              <a:rPr lang="hu-HU" sz="1400" b="1" dirty="0" err="1" smtClean="0">
                <a:solidFill>
                  <a:schemeClr val="tx1"/>
                </a:solidFill>
              </a:rPr>
              <a:t>infrajel-kódot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smtClean="0">
                <a:solidFill>
                  <a:schemeClr val="tx1"/>
                </a:solidFill>
              </a:rPr>
              <a:t>(A,</a:t>
            </a:r>
            <a:r>
              <a:rPr lang="hu-HU" sz="1400" b="1" smtClean="0">
                <a:solidFill>
                  <a:schemeClr val="tx1"/>
                </a:solidFill>
              </a:rPr>
              <a:t> </a:t>
            </a:r>
            <a:r>
              <a:rPr lang="de-DE" sz="1400" b="1" smtClean="0">
                <a:solidFill>
                  <a:schemeClr val="tx1"/>
                </a:solidFill>
              </a:rPr>
              <a:t>B,</a:t>
            </a:r>
            <a:r>
              <a:rPr lang="hu-HU" sz="1400" b="1" smtClean="0">
                <a:solidFill>
                  <a:schemeClr val="tx1"/>
                </a:solidFill>
              </a:rPr>
              <a:t> </a:t>
            </a:r>
            <a:r>
              <a:rPr lang="de-DE" sz="1400" b="1" smtClean="0">
                <a:solidFill>
                  <a:schemeClr val="tx1"/>
                </a:solidFill>
              </a:rPr>
              <a:t>C</a:t>
            </a:r>
            <a:r>
              <a:rPr lang="hu-HU" sz="1400" b="1" smtClean="0">
                <a:solidFill>
                  <a:schemeClr val="tx1"/>
                </a:solidFill>
              </a:rPr>
              <a:t>, </a:t>
            </a:r>
            <a:r>
              <a:rPr lang="de-DE" sz="1400" b="1" smtClean="0">
                <a:solidFill>
                  <a:schemeClr val="tx1"/>
                </a:solidFill>
              </a:rPr>
              <a:t>D</a:t>
            </a:r>
            <a:r>
              <a:rPr lang="de-DE" sz="1400" b="1" dirty="0" smtClean="0">
                <a:solidFill>
                  <a:schemeClr val="tx1"/>
                </a:solidFill>
              </a:rPr>
              <a:t>) </a:t>
            </a:r>
            <a:r>
              <a:rPr lang="hu-HU" sz="1400" b="1" dirty="0" smtClean="0">
                <a:solidFill>
                  <a:schemeClr val="tx1"/>
                </a:solidFill>
              </a:rPr>
              <a:t>majd ellenőrizze azt a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Timer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mode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gombbal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 smtClean="0">
                <a:solidFill>
                  <a:schemeClr val="tx1"/>
                </a:solidFill>
              </a:rPr>
              <a:t>Ha az </a:t>
            </a:r>
            <a:r>
              <a:rPr lang="hu-HU" sz="1400" b="1" dirty="0" err="1" smtClean="0">
                <a:solidFill>
                  <a:schemeClr val="tx1"/>
                </a:solidFill>
              </a:rPr>
              <a:t>infrajel-kód</a:t>
            </a:r>
            <a:r>
              <a:rPr lang="hu-HU" sz="1400" b="1" dirty="0" smtClean="0">
                <a:solidFill>
                  <a:schemeClr val="tx1"/>
                </a:solidFill>
              </a:rPr>
              <a:t> megfelelő, a beltéri egység sípoló hangjelzést ad.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42844" y="3140968"/>
            <a:ext cx="8786874" cy="64294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4. </a:t>
            </a:r>
            <a:r>
              <a:rPr lang="hu-HU" sz="1400" b="1" dirty="0" smtClean="0">
                <a:solidFill>
                  <a:schemeClr val="tx1"/>
                </a:solidFill>
              </a:rPr>
              <a:t>A funkcióbeállító mód eléréséhez nyomja meg a </a:t>
            </a:r>
            <a:r>
              <a:rPr lang="hu-HU" sz="1400" b="1" dirty="0" err="1" smtClean="0">
                <a:solidFill>
                  <a:schemeClr val="tx1"/>
                </a:solidFill>
              </a:rPr>
              <a:t>Mode</a:t>
            </a:r>
            <a:r>
              <a:rPr lang="hu-HU" sz="1400" b="1" dirty="0" smtClean="0">
                <a:solidFill>
                  <a:schemeClr val="tx1"/>
                </a:solidFill>
              </a:rPr>
              <a:t> gombot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 smtClean="0">
                <a:solidFill>
                  <a:schemeClr val="tx1"/>
                </a:solidFill>
              </a:rPr>
              <a:t>A kijelzőn a funkció-paraméter sorszámának (00) első számjegye villog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 smtClean="0">
                <a:solidFill>
                  <a:schemeClr val="tx1"/>
                </a:solidFill>
              </a:rPr>
              <a:t>Válassza ki a kívánt értéket a </a:t>
            </a:r>
            <a:r>
              <a:rPr lang="de-DE" sz="1400" b="1" dirty="0" err="1" smtClean="0">
                <a:solidFill>
                  <a:schemeClr val="tx1"/>
                </a:solidFill>
              </a:rPr>
              <a:t>Set.Temp</a:t>
            </a:r>
            <a:r>
              <a:rPr lang="de-DE" sz="1400" b="1" dirty="0" smtClean="0">
                <a:solidFill>
                  <a:schemeClr val="tx1"/>
                </a:solidFill>
              </a:rPr>
              <a:t>. </a:t>
            </a:r>
            <a:r>
              <a:rPr lang="hu-HU" sz="1400" b="1" dirty="0" smtClean="0">
                <a:solidFill>
                  <a:schemeClr val="tx1"/>
                </a:solidFill>
              </a:rPr>
              <a:t>(fel/le) gombbal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 smtClean="0">
                <a:solidFill>
                  <a:schemeClr val="tx1"/>
                </a:solidFill>
              </a:rPr>
              <a:t>A </a:t>
            </a:r>
            <a:r>
              <a:rPr lang="hu-HU" sz="1400" b="1" dirty="0" err="1" smtClean="0">
                <a:solidFill>
                  <a:schemeClr val="tx1"/>
                </a:solidFill>
              </a:rPr>
              <a:t>helyiérték</a:t>
            </a:r>
            <a:r>
              <a:rPr lang="hu-HU" sz="1400" b="1" dirty="0" smtClean="0">
                <a:solidFill>
                  <a:schemeClr val="tx1"/>
                </a:solidFill>
              </a:rPr>
              <a:t> váltásához nyomja meg a </a:t>
            </a:r>
            <a:r>
              <a:rPr lang="de-DE" sz="1400" b="1" dirty="0" smtClean="0">
                <a:solidFill>
                  <a:schemeClr val="tx1"/>
                </a:solidFill>
              </a:rPr>
              <a:t>Mode </a:t>
            </a:r>
            <a:r>
              <a:rPr lang="hu-HU" sz="1400" b="1" dirty="0" smtClean="0">
                <a:solidFill>
                  <a:schemeClr val="tx1"/>
                </a:solidFill>
              </a:rPr>
              <a:t>gombot, és az előző lépésben leírtak szerint adja meg a kívánt értéket.</a:t>
            </a:r>
            <a:r>
              <a:rPr lang="de-DE" sz="1400" b="1" dirty="0" smtClean="0">
                <a:solidFill>
                  <a:schemeClr val="tx1"/>
                </a:solidFill>
              </a:rPr>
              <a:t> 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42844" y="3933056"/>
            <a:ext cx="8786874" cy="64294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5. </a:t>
            </a:r>
            <a:r>
              <a:rPr lang="hu-HU" sz="1400" b="1" dirty="0" smtClean="0">
                <a:solidFill>
                  <a:schemeClr val="tx1"/>
                </a:solidFill>
              </a:rPr>
              <a:t>Nyomja meg a F</a:t>
            </a:r>
            <a:r>
              <a:rPr lang="de-DE" sz="1400" b="1" dirty="0" smtClean="0">
                <a:solidFill>
                  <a:schemeClr val="tx1"/>
                </a:solidFill>
              </a:rPr>
              <a:t>an </a:t>
            </a:r>
            <a:r>
              <a:rPr lang="hu-HU" sz="1400" b="1" dirty="0" smtClean="0">
                <a:solidFill>
                  <a:schemeClr val="tx1"/>
                </a:solidFill>
              </a:rPr>
              <a:t>gombot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ha a funkció sorszámáról a paraméter értékének bevitelére akar váltani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 smtClean="0">
                <a:solidFill>
                  <a:schemeClr val="tx1"/>
                </a:solidFill>
              </a:rPr>
              <a:t>A paraméter-érték első számjegye villog.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Válassza ki a kívánt értéket a </a:t>
            </a:r>
            <a:r>
              <a:rPr lang="de-DE" sz="1400" b="1" dirty="0" err="1">
                <a:solidFill>
                  <a:schemeClr val="tx1"/>
                </a:solidFill>
              </a:rPr>
              <a:t>Set.Temp</a:t>
            </a:r>
            <a:r>
              <a:rPr lang="de-DE" sz="1400" b="1" dirty="0">
                <a:solidFill>
                  <a:schemeClr val="tx1"/>
                </a:solidFill>
              </a:rPr>
              <a:t>. </a:t>
            </a:r>
            <a:r>
              <a:rPr lang="hu-HU" sz="1400" b="1" dirty="0">
                <a:solidFill>
                  <a:schemeClr val="tx1"/>
                </a:solidFill>
              </a:rPr>
              <a:t>(fel/le) gombbal</a:t>
            </a:r>
            <a:r>
              <a:rPr lang="de-DE" sz="1400" b="1" dirty="0">
                <a:solidFill>
                  <a:schemeClr val="tx1"/>
                </a:solidFill>
              </a:rPr>
              <a:t>! </a:t>
            </a:r>
            <a:r>
              <a:rPr lang="hu-HU" sz="1400" b="1" dirty="0">
                <a:solidFill>
                  <a:schemeClr val="tx1"/>
                </a:solidFill>
              </a:rPr>
              <a:t>A számjegy váltáshoz nyomja meg a </a:t>
            </a:r>
            <a:r>
              <a:rPr lang="de-DE" sz="1400" b="1" dirty="0">
                <a:solidFill>
                  <a:schemeClr val="tx1"/>
                </a:solidFill>
              </a:rPr>
              <a:t>Mode </a:t>
            </a:r>
            <a:r>
              <a:rPr lang="hu-HU" sz="1400" b="1" dirty="0">
                <a:solidFill>
                  <a:schemeClr val="tx1"/>
                </a:solidFill>
              </a:rPr>
              <a:t>gombot, és az előző lépésben leírtak szerint adja meg a kívánt értéket.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Rechteck 39"/>
          <p:cNvSpPr/>
          <p:nvPr/>
        </p:nvSpPr>
        <p:spPr>
          <a:xfrm>
            <a:off x="132399" y="4725144"/>
            <a:ext cx="8786874" cy="285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7. </a:t>
            </a:r>
            <a:r>
              <a:rPr lang="hu-HU" sz="1400" b="1" dirty="0">
                <a:solidFill>
                  <a:schemeClr val="tx1"/>
                </a:solidFill>
              </a:rPr>
              <a:t>A </a:t>
            </a:r>
            <a:r>
              <a:rPr lang="hu-HU" sz="1400" b="1" dirty="0" smtClean="0">
                <a:solidFill>
                  <a:schemeClr val="tx1"/>
                </a:solidFill>
              </a:rPr>
              <a:t>nyomja meg a </a:t>
            </a:r>
            <a:r>
              <a:rPr lang="de-DE" sz="1400" b="1" dirty="0" smtClean="0">
                <a:solidFill>
                  <a:schemeClr val="tx1"/>
                </a:solidFill>
              </a:rPr>
              <a:t>Start/</a:t>
            </a:r>
            <a:r>
              <a:rPr lang="de-DE" sz="1400" b="1" dirty="0" err="1" smtClean="0">
                <a:solidFill>
                  <a:schemeClr val="tx1"/>
                </a:solidFill>
              </a:rPr>
              <a:t>Stop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gombot a beállítás elküldéséhez</a:t>
            </a:r>
            <a:r>
              <a:rPr lang="de-DE" sz="1400" b="1" dirty="0" smtClean="0">
                <a:solidFill>
                  <a:schemeClr val="tx1"/>
                </a:solidFill>
              </a:rPr>
              <a:t>! </a:t>
            </a:r>
            <a:r>
              <a:rPr lang="hu-HU" sz="1400" b="1" dirty="0">
                <a:solidFill>
                  <a:schemeClr val="tx1"/>
                </a:solidFill>
              </a:rPr>
              <a:t>A beltéri egység </a:t>
            </a:r>
            <a:r>
              <a:rPr lang="hu-HU" sz="1400" b="1" dirty="0" smtClean="0">
                <a:solidFill>
                  <a:schemeClr val="tx1"/>
                </a:solidFill>
              </a:rPr>
              <a:t>sípoló </a:t>
            </a:r>
            <a:r>
              <a:rPr lang="hu-HU" sz="1400" b="1" dirty="0">
                <a:solidFill>
                  <a:schemeClr val="tx1"/>
                </a:solidFill>
              </a:rPr>
              <a:t>hangjelzést ad</a:t>
            </a:r>
            <a:r>
              <a:rPr lang="de-DE" sz="1400" b="1" dirty="0" smtClean="0">
                <a:solidFill>
                  <a:schemeClr val="tx1"/>
                </a:solidFill>
              </a:rPr>
              <a:t>! 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32399" y="5157192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8. </a:t>
            </a:r>
            <a:r>
              <a:rPr lang="hu-HU" sz="1400" b="1" dirty="0">
                <a:solidFill>
                  <a:schemeClr val="tx1"/>
                </a:solidFill>
              </a:rPr>
              <a:t>Minden egyes beállításhoz ismételje meg </a:t>
            </a:r>
            <a:r>
              <a:rPr lang="hu-HU" sz="1400" b="1" dirty="0" smtClean="0">
                <a:solidFill>
                  <a:schemeClr val="tx1"/>
                </a:solidFill>
              </a:rPr>
              <a:t>ezt </a:t>
            </a:r>
            <a:r>
              <a:rPr lang="hu-HU" sz="1400" b="1" dirty="0">
                <a:solidFill>
                  <a:schemeClr val="tx1"/>
                </a:solidFill>
              </a:rPr>
              <a:t>az eljárást</a:t>
            </a:r>
            <a:r>
              <a:rPr lang="de-DE" sz="1400" b="1" dirty="0">
                <a:solidFill>
                  <a:schemeClr val="tx1"/>
                </a:solidFill>
              </a:rPr>
              <a:t>!  </a:t>
            </a:r>
          </a:p>
        </p:txBody>
      </p:sp>
      <p:sp>
        <p:nvSpPr>
          <p:cNvPr id="42" name="Rechteck 41"/>
          <p:cNvSpPr/>
          <p:nvPr/>
        </p:nvSpPr>
        <p:spPr>
          <a:xfrm>
            <a:off x="142844" y="6023568"/>
            <a:ext cx="8786874" cy="285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smtClean="0">
                <a:solidFill>
                  <a:schemeClr val="tx1"/>
                </a:solidFill>
              </a:rPr>
              <a:t>10</a:t>
            </a:r>
            <a:r>
              <a:rPr lang="de-DE" sz="1400" b="1" smtClean="0">
                <a:solidFill>
                  <a:schemeClr val="tx1"/>
                </a:solidFill>
              </a:rPr>
              <a:t>. </a:t>
            </a:r>
            <a:r>
              <a:rPr lang="hu-HU" sz="1400" b="1">
                <a:solidFill>
                  <a:schemeClr val="tx1"/>
                </a:solidFill>
              </a:rPr>
              <a:t>A beállítások befejeztével áramtalanítsa, majd újra helyezze feszültség alá a rendszert.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42844" y="1737288"/>
            <a:ext cx="8786874" cy="46757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1. </a:t>
            </a:r>
            <a:r>
              <a:rPr lang="hu-HU" sz="1400" b="1" dirty="0" smtClean="0">
                <a:solidFill>
                  <a:schemeClr val="tx1"/>
                </a:solidFill>
              </a:rPr>
              <a:t>Kapcsolja ki a berendezést (</a:t>
            </a:r>
            <a:r>
              <a:rPr lang="de-DE" sz="1400" b="1" dirty="0" smtClean="0">
                <a:solidFill>
                  <a:schemeClr val="tx1"/>
                </a:solidFill>
              </a:rPr>
              <a:t>stand </a:t>
            </a:r>
            <a:r>
              <a:rPr lang="de-DE" sz="1400" b="1" dirty="0" err="1" smtClean="0">
                <a:solidFill>
                  <a:schemeClr val="tx1"/>
                </a:solidFill>
              </a:rPr>
              <a:t>by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smtClean="0">
                <a:solidFill>
                  <a:schemeClr val="tx1"/>
                </a:solidFill>
              </a:rPr>
              <a:t>m</a:t>
            </a:r>
            <a:r>
              <a:rPr lang="hu-HU" sz="1400" b="1" smtClean="0">
                <a:solidFill>
                  <a:schemeClr val="tx1"/>
                </a:solidFill>
              </a:rPr>
              <a:t>ód). Nyomja meg és 3mp-ig tartsa nyomva a beltéri egység kézi működtető gombját („MANUAL/AUTO”), a beltéri egység sípoló hangot ad. 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39"/>
          <p:cNvSpPr/>
          <p:nvPr/>
        </p:nvSpPr>
        <p:spPr>
          <a:xfrm>
            <a:off x="132399" y="5517232"/>
            <a:ext cx="8786874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smtClean="0">
                <a:solidFill>
                  <a:schemeClr val="tx1"/>
                </a:solidFill>
              </a:rPr>
              <a:t>9. A funkcióbeállítási módból való kilépéshez nyomja </a:t>
            </a:r>
            <a:r>
              <a:rPr lang="hu-HU" sz="1400" b="1">
                <a:solidFill>
                  <a:schemeClr val="tx1"/>
                </a:solidFill>
              </a:rPr>
              <a:t>meg és 3mp-ig tartsa nyomva a beltéri egység kézi működtető gombját („MANUAL/AUTO”), a beltéri egység sípoló hangot </a:t>
            </a:r>
            <a:r>
              <a:rPr lang="hu-HU" sz="1400" b="1" smtClean="0">
                <a:solidFill>
                  <a:schemeClr val="tx1"/>
                </a:solidFill>
              </a:rPr>
              <a:t>ad. A távirányítón nyomja meg a Reset gombot.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79512" y="1196752"/>
          <a:ext cx="6096000" cy="35729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535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Beüzemelési riport </a:t>
                      </a:r>
                      <a:r>
                        <a:rPr lang="de-DE" sz="23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Airstage</a:t>
                      </a:r>
                      <a:r>
                        <a:rPr lang="de-DE" sz="2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2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V-II </a:t>
                      </a:r>
                      <a:r>
                        <a:rPr lang="de-DE" sz="2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VRF</a:t>
                      </a:r>
                      <a:r>
                        <a:rPr lang="hu-HU" sz="23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rendszer</a:t>
                      </a:r>
                      <a:endParaRPr lang="de-DE" sz="2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53473"/>
              </p:ext>
            </p:extLst>
          </p:nvPr>
        </p:nvGraphicFramePr>
        <p:xfrm>
          <a:off x="251520" y="1844824"/>
          <a:ext cx="3096344" cy="1416174"/>
        </p:xfrm>
        <a:graphic>
          <a:graphicData uri="http://schemas.openxmlformats.org/drawingml/2006/table">
            <a:tbl>
              <a:tblPr/>
              <a:tblGrid>
                <a:gridCol w="1080120"/>
                <a:gridCol w="2016224"/>
              </a:tblGrid>
              <a:tr h="216024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Üzembe helyező szakember adatai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Cégnév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Cím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Város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Engedélyszám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1520" y="3429000"/>
          <a:ext cx="3096344" cy="1154430"/>
        </p:xfrm>
        <a:graphic>
          <a:graphicData uri="http://schemas.openxmlformats.org/drawingml/2006/table">
            <a:tbl>
              <a:tblPr/>
              <a:tblGrid>
                <a:gridCol w="1080120"/>
                <a:gridCol w="2016224"/>
              </a:tblGrid>
              <a:tr h="144016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Szerelő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cég adatai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Cím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Város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Egyéb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51520" y="4869160"/>
          <a:ext cx="3096344" cy="247650"/>
        </p:xfrm>
        <a:graphic>
          <a:graphicData uri="http://schemas.openxmlformats.org/drawingml/2006/table">
            <a:tbl>
              <a:tblPr/>
              <a:tblGrid>
                <a:gridCol w="1080120"/>
                <a:gridCol w="2016224"/>
              </a:tblGrid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Telefonszám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251520" y="5373216"/>
          <a:ext cx="3096344" cy="1154430"/>
        </p:xfrm>
        <a:graphic>
          <a:graphicData uri="http://schemas.openxmlformats.org/drawingml/2006/table">
            <a:tbl>
              <a:tblPr/>
              <a:tblGrid>
                <a:gridCol w="1080120"/>
                <a:gridCol w="2016224"/>
              </a:tblGrid>
              <a:tr h="144016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Telepítés helye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Cím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Város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Egyéb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67884"/>
              </p:ext>
            </p:extLst>
          </p:nvPr>
        </p:nvGraphicFramePr>
        <p:xfrm>
          <a:off x="3513693" y="1988840"/>
          <a:ext cx="4310930" cy="216024"/>
        </p:xfrm>
        <a:graphic>
          <a:graphicData uri="http://schemas.openxmlformats.org/drawingml/2006/table">
            <a:tbl>
              <a:tblPr/>
              <a:tblGrid>
                <a:gridCol w="3801123"/>
                <a:gridCol w="509807"/>
              </a:tblGrid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hálózatok</a:t>
                      </a:r>
                      <a:r>
                        <a:rPr lang="hu-HU" sz="1200" b="1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száma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64733"/>
              </p:ext>
            </p:extLst>
          </p:nvPr>
        </p:nvGraphicFramePr>
        <p:xfrm>
          <a:off x="3491880" y="2348880"/>
          <a:ext cx="5544616" cy="1375719"/>
        </p:xfrm>
        <a:graphic>
          <a:graphicData uri="http://schemas.openxmlformats.org/drawingml/2006/table">
            <a:tbl>
              <a:tblPr/>
              <a:tblGrid>
                <a:gridCol w="4085507"/>
                <a:gridCol w="364777"/>
                <a:gridCol w="437733"/>
                <a:gridCol w="656599"/>
              </a:tblGrid>
              <a:tr h="33775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Szabályzó és monitor rendszerek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Igen mind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Nem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Csak a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….. rendszer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 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BMS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-hez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kötve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net Gateway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által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 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BMS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-hez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kötve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i="0" u="none" strike="noStrike" err="1" smtClean="0">
                          <a:solidFill>
                            <a:srgbClr val="000000"/>
                          </a:solidFill>
                          <a:latin typeface="Calibri"/>
                        </a:rPr>
                        <a:t>LonWorks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Converter</a:t>
                      </a:r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rel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 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System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Controller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-hez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kötve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 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Web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Tool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-hoz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kötve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Kommunikációs hálózat </a:t>
                      </a:r>
                      <a:r>
                        <a:rPr lang="en-GB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Tool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-hoz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kötve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38" marR="8238" marT="82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38" marR="8238" marT="8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45647"/>
              </p:ext>
            </p:extLst>
          </p:nvPr>
        </p:nvGraphicFramePr>
        <p:xfrm>
          <a:off x="3491880" y="4005064"/>
          <a:ext cx="5472608" cy="2706253"/>
        </p:xfrm>
        <a:graphic>
          <a:graphicData uri="http://schemas.openxmlformats.org/drawingml/2006/table">
            <a:tbl>
              <a:tblPr/>
              <a:tblGrid>
                <a:gridCol w="2736304"/>
                <a:gridCol w="648072"/>
                <a:gridCol w="720080"/>
                <a:gridCol w="648072"/>
                <a:gridCol w="720080"/>
              </a:tblGrid>
              <a:tr h="47105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Hűtési</a:t>
                      </a:r>
                      <a:r>
                        <a:rPr lang="hu-HU" sz="12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rendszer</a:t>
                      </a:r>
                      <a:r>
                        <a:rPr lang="hu-HU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adatai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Kommuni-kációs hálózat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Kommuni-kációs hálózat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. Kommuni-kációs hálózat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4.</a:t>
                      </a:r>
                    </a:p>
                    <a:p>
                      <a:pPr algn="ctr" fontAlgn="ctr"/>
                      <a:r>
                        <a:rPr lang="hu-HU" sz="10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Kommuni-kációs hálózat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Összes hűtőkör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kültéri egység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beltéri egység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Összes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Touch Panel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szabályzó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Central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Remote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szabályzó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Group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Remote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szabályzó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hálózati szegmens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jelerősítő száma (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Signal Amplifiers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5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Összes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LonWorks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Converter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6516216" y="1309142"/>
          <a:ext cx="2448272" cy="247650"/>
        </p:xfrm>
        <a:graphic>
          <a:graphicData uri="http://schemas.openxmlformats.org/drawingml/2006/table">
            <a:tbl>
              <a:tblPr/>
              <a:tblGrid>
                <a:gridCol w="612068"/>
                <a:gridCol w="1836204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hu-H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átum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31053"/>
              </p:ext>
            </p:extLst>
          </p:nvPr>
        </p:nvGraphicFramePr>
        <p:xfrm>
          <a:off x="134198" y="980728"/>
          <a:ext cx="6096000" cy="501309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13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Beüzemelési riport </a:t>
                      </a:r>
                      <a:r>
                        <a:rPr lang="hu-HU" sz="2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3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Airstage</a:t>
                      </a:r>
                      <a:r>
                        <a:rPr lang="de-DE" sz="2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V-II </a:t>
                      </a:r>
                      <a:r>
                        <a:rPr lang="de-DE" sz="2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VRF-System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516216" y="1309142"/>
          <a:ext cx="2448272" cy="247650"/>
        </p:xfrm>
        <a:graphic>
          <a:graphicData uri="http://schemas.openxmlformats.org/drawingml/2006/table">
            <a:tbl>
              <a:tblPr/>
              <a:tblGrid>
                <a:gridCol w="612068"/>
                <a:gridCol w="1836204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Dátum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24777"/>
              </p:ext>
            </p:extLst>
          </p:nvPr>
        </p:nvGraphicFramePr>
        <p:xfrm>
          <a:off x="179512" y="1628800"/>
          <a:ext cx="3528392" cy="253365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 adatai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0125"/>
              </p:ext>
            </p:extLst>
          </p:nvPr>
        </p:nvGraphicFramePr>
        <p:xfrm>
          <a:off x="179513" y="1916832"/>
          <a:ext cx="3960440" cy="1731645"/>
        </p:xfrm>
        <a:graphic>
          <a:graphicData uri="http://schemas.openxmlformats.org/drawingml/2006/table">
            <a:tbl>
              <a:tblPr/>
              <a:tblGrid>
                <a:gridCol w="1555656"/>
                <a:gridCol w="1129389"/>
                <a:gridCol w="1275395"/>
              </a:tblGrid>
              <a:tr h="1440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Konfiguráció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56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 sorszáma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 címe (REF. AD.)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 egység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 szám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9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1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 egység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 szám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2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 egység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 szám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16849"/>
              </p:ext>
            </p:extLst>
          </p:nvPr>
        </p:nvGraphicFramePr>
        <p:xfrm>
          <a:off x="179512" y="3717032"/>
          <a:ext cx="3960440" cy="952500"/>
        </p:xfrm>
        <a:graphic>
          <a:graphicData uri="http://schemas.openxmlformats.org/drawingml/2006/table">
            <a:tbl>
              <a:tblPr/>
              <a:tblGrid>
                <a:gridCol w="2664296"/>
                <a:gridCol w="1296144"/>
              </a:tblGrid>
              <a:tr h="1440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Beltéri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egységek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Összes beltéri száma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által látott beltérik száma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(F1:00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ellenőrzés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Beltéri kültéri rákötési arány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(50-150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87191"/>
              </p:ext>
            </p:extLst>
          </p:nvPr>
        </p:nvGraphicFramePr>
        <p:xfrm>
          <a:off x="179512" y="4725144"/>
          <a:ext cx="3960440" cy="1914525"/>
        </p:xfrm>
        <a:graphic>
          <a:graphicData uri="http://schemas.openxmlformats.org/drawingml/2006/table">
            <a:tbl>
              <a:tblPr/>
              <a:tblGrid>
                <a:gridCol w="3456384"/>
                <a:gridCol w="504056"/>
              </a:tblGrid>
              <a:tr h="1245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Csőhálózat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61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Teljes csőhossz egy irányban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Max. csőhossz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 és legtávolabbi 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belt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között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Mértékadó csőhossz (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Kült.és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legközelebbi 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belt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között)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Legnagyobb szintkülönbség beltéri és kültérik között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 magasabban v. alacsonyabban mint a beltérik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Legnagyobb szintkülönbség a beltérik közt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Elágazó Y idomok pozíciója megfelelő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Elágazó csoportosztók pozíciója megfelelő</a:t>
                      </a:r>
                    </a:p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13830"/>
              </p:ext>
            </p:extLst>
          </p:nvPr>
        </p:nvGraphicFramePr>
        <p:xfrm>
          <a:off x="4427984" y="2060848"/>
          <a:ext cx="4320480" cy="1144905"/>
        </p:xfrm>
        <a:graphic>
          <a:graphicData uri="http://schemas.openxmlformats.org/drawingml/2006/table">
            <a:tbl>
              <a:tblPr/>
              <a:tblGrid>
                <a:gridCol w="3528392"/>
                <a:gridCol w="792088"/>
              </a:tblGrid>
              <a:tr h="1293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Vákuum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és nyomás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09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Hűtőköri csőhálózat nitrogén v. nemesgáz alatt forrasztva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Hűtőköri csőhálózat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 M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nitrogénnel próbázva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06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Nyomásesés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 h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alatt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Hűtőköri csőhálózat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ákuum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tartása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(h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94876"/>
              </p:ext>
            </p:extLst>
          </p:nvPr>
        </p:nvGraphicFramePr>
        <p:xfrm>
          <a:off x="4427984" y="3645024"/>
          <a:ext cx="4320480" cy="1731645"/>
        </p:xfrm>
        <a:graphic>
          <a:graphicData uri="http://schemas.openxmlformats.org/drawingml/2006/table">
            <a:tbl>
              <a:tblPr/>
              <a:tblGrid>
                <a:gridCol w="3816424"/>
                <a:gridCol w="504056"/>
              </a:tblGrid>
              <a:tr h="602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Hűtőközeg mennyiség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5627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Gyári hűtőközeg mennyiség Master kültériben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5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Gyári hűtőközeg mennyiség Slave 1 kültériben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7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Gyári hűtőközeg mennyiség Slave 2 kültériben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Rátöltött hűtőközeg mennyiség Master kültéri alapján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7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Rátöltött hűtőközeg mennyiség Slave 1 kültéri alapján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0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Rátöltött hűtőközeg mennyiség Slave 2 kültéri alapján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2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Rátöltött hűtőközeg mennyiség folyadékcső hossza alapján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4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rendszerben lévő teljes hűtőközeg mennyiség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1504"/>
              </p:ext>
            </p:extLst>
          </p:nvPr>
        </p:nvGraphicFramePr>
        <p:xfrm>
          <a:off x="179512" y="6476955"/>
          <a:ext cx="3960440" cy="192405"/>
        </p:xfrm>
        <a:graphic>
          <a:graphicData uri="http://schemas.openxmlformats.org/drawingml/2006/table">
            <a:tbl>
              <a:tblPr/>
              <a:tblGrid>
                <a:gridCol w="3456384"/>
                <a:gridCol w="504056"/>
              </a:tblGrid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Kültérik elágazó idomainak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pozíciója megfelelő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07504" y="1052736"/>
          <a:ext cx="6096000" cy="35729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Beüzemelési riport  </a:t>
                      </a:r>
                      <a:r>
                        <a:rPr lang="de-DE" sz="23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Airstage</a:t>
                      </a:r>
                      <a:r>
                        <a:rPr lang="de-DE" sz="2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2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V-II VRF-System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516216" y="1093118"/>
          <a:ext cx="2448272" cy="247650"/>
        </p:xfrm>
        <a:graphic>
          <a:graphicData uri="http://schemas.openxmlformats.org/drawingml/2006/table">
            <a:tbl>
              <a:tblPr/>
              <a:tblGrid>
                <a:gridCol w="612068"/>
                <a:gridCol w="1836204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hu-H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átum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31337"/>
              </p:ext>
            </p:extLst>
          </p:nvPr>
        </p:nvGraphicFramePr>
        <p:xfrm>
          <a:off x="107504" y="1772816"/>
          <a:ext cx="3175000" cy="182880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Kommunikációs hálózat sorszáma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9560"/>
              </p:ext>
            </p:extLst>
          </p:nvPr>
        </p:nvGraphicFramePr>
        <p:xfrm>
          <a:off x="3491880" y="1772816"/>
          <a:ext cx="3175000" cy="182880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10363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Hűtőkör címe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18649"/>
              </p:ext>
            </p:extLst>
          </p:nvPr>
        </p:nvGraphicFramePr>
        <p:xfrm>
          <a:off x="107504" y="1458242"/>
          <a:ext cx="5976664" cy="242566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242566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DIP-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kapcsoló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és forgó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kapcsoló beállítások a kültéri egységeknél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15841"/>
              </p:ext>
            </p:extLst>
          </p:nvPr>
        </p:nvGraphicFramePr>
        <p:xfrm>
          <a:off x="179512" y="2035696"/>
          <a:ext cx="2476500" cy="457200"/>
        </p:xfrm>
        <a:graphic>
          <a:graphicData uri="http://schemas.openxmlformats.org/drawingml/2006/table">
            <a:tbl>
              <a:tblPr/>
              <a:tblGrid>
                <a:gridCol w="1080481"/>
                <a:gridCol w="1396019"/>
              </a:tblGrid>
              <a:tr h="720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 egység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81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eve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0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száma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77205"/>
              </p:ext>
            </p:extLst>
          </p:nvPr>
        </p:nvGraphicFramePr>
        <p:xfrm>
          <a:off x="3131840" y="2035696"/>
          <a:ext cx="2451100" cy="457200"/>
        </p:xfrm>
        <a:graphic>
          <a:graphicData uri="http://schemas.openxmlformats.org/drawingml/2006/table">
            <a:tbl>
              <a:tblPr/>
              <a:tblGrid>
                <a:gridCol w="1068184"/>
                <a:gridCol w="1382916"/>
              </a:tblGrid>
              <a:tr h="1200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1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 egység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20013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eve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3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száma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74633"/>
              </p:ext>
            </p:extLst>
          </p:nvPr>
        </p:nvGraphicFramePr>
        <p:xfrm>
          <a:off x="6084168" y="2035696"/>
          <a:ext cx="2463800" cy="457200"/>
        </p:xfrm>
        <a:graphic>
          <a:graphicData uri="http://schemas.openxmlformats.org/drawingml/2006/table">
            <a:tbl>
              <a:tblPr/>
              <a:tblGrid>
                <a:gridCol w="1079106"/>
                <a:gridCol w="1384694"/>
              </a:tblGrid>
              <a:tr h="720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2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 egység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5152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modell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hu-HU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eve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Gyári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száma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83237"/>
              </p:ext>
            </p:extLst>
          </p:nvPr>
        </p:nvGraphicFramePr>
        <p:xfrm>
          <a:off x="179512" y="2533650"/>
          <a:ext cx="2476499" cy="463302"/>
        </p:xfrm>
        <a:graphic>
          <a:graphicData uri="http://schemas.openxmlformats.org/drawingml/2006/table">
            <a:tbl>
              <a:tblPr/>
              <a:tblGrid>
                <a:gridCol w="762978"/>
                <a:gridCol w="314728"/>
                <a:gridCol w="1398793"/>
              </a:tblGrid>
              <a:tr h="158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Forgókapcsoló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AD x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 AD x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00" y="2519430"/>
            <a:ext cx="720080" cy="4775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539552" y="3275032"/>
          <a:ext cx="1690083" cy="3322320"/>
        </p:xfrm>
        <a:graphic>
          <a:graphicData uri="http://schemas.openxmlformats.org/drawingml/2006/table">
            <a:tbl>
              <a:tblPr/>
              <a:tblGrid>
                <a:gridCol w="305907"/>
                <a:gridCol w="214786"/>
                <a:gridCol w="214786"/>
                <a:gridCol w="954604"/>
              </a:tblGrid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DIP-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kapcsoló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állása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6303"/>
              </p:ext>
            </p:extLst>
          </p:nvPr>
        </p:nvGraphicFramePr>
        <p:xfrm>
          <a:off x="3131841" y="2533650"/>
          <a:ext cx="2448273" cy="463302"/>
        </p:xfrm>
        <a:graphic>
          <a:graphicData uri="http://schemas.openxmlformats.org/drawingml/2006/table">
            <a:tbl>
              <a:tblPr/>
              <a:tblGrid>
                <a:gridCol w="754282"/>
                <a:gridCol w="311141"/>
                <a:gridCol w="1382850"/>
              </a:tblGrid>
              <a:tr h="158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Forgókapcsoló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AD x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AD x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19430"/>
            <a:ext cx="720080" cy="4775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10820"/>
              </p:ext>
            </p:extLst>
          </p:nvPr>
        </p:nvGraphicFramePr>
        <p:xfrm>
          <a:off x="6084168" y="2533650"/>
          <a:ext cx="2476499" cy="463302"/>
        </p:xfrm>
        <a:graphic>
          <a:graphicData uri="http://schemas.openxmlformats.org/drawingml/2006/table">
            <a:tbl>
              <a:tblPr/>
              <a:tblGrid>
                <a:gridCol w="762978"/>
                <a:gridCol w="314728"/>
                <a:gridCol w="1398793"/>
              </a:tblGrid>
              <a:tr h="158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Forgókapcsoló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AD x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AD x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000" y="2519430"/>
            <a:ext cx="720080" cy="4775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6554325" y="3284984"/>
          <a:ext cx="1690083" cy="3322320"/>
        </p:xfrm>
        <a:graphic>
          <a:graphicData uri="http://schemas.openxmlformats.org/drawingml/2006/table">
            <a:tbl>
              <a:tblPr/>
              <a:tblGrid>
                <a:gridCol w="305907"/>
                <a:gridCol w="214786"/>
                <a:gridCol w="214786"/>
                <a:gridCol w="954604"/>
              </a:tblGrid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DIP-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kapcsoló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állása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Master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3529989" y="3284984"/>
          <a:ext cx="1690083" cy="3322320"/>
        </p:xfrm>
        <a:graphic>
          <a:graphicData uri="http://schemas.openxmlformats.org/drawingml/2006/table">
            <a:tbl>
              <a:tblPr/>
              <a:tblGrid>
                <a:gridCol w="305907"/>
                <a:gridCol w="214786"/>
                <a:gridCol w="214786"/>
                <a:gridCol w="954604"/>
              </a:tblGrid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DIP-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kapcsoló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állása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Master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43071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97152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093296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45224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869160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093296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17232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869160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21088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73016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45224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093296"/>
            <a:ext cx="829306" cy="4619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olumbus-Klima-fejlec"/>
          <p:cNvPicPr>
            <a:picLocks noChangeAspect="1" noChangeArrowheads="1"/>
          </p:cNvPicPr>
          <p:nvPr/>
        </p:nvPicPr>
        <p:blipFill>
          <a:blip r:embed="rId6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45408"/>
              </p:ext>
            </p:extLst>
          </p:nvPr>
        </p:nvGraphicFramePr>
        <p:xfrm>
          <a:off x="179512" y="980728"/>
          <a:ext cx="6096000" cy="33739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37392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Kültéri egységek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funkció beállításai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 F2)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335"/>
              </p:ext>
            </p:extLst>
          </p:nvPr>
        </p:nvGraphicFramePr>
        <p:xfrm>
          <a:off x="172864" y="1412776"/>
          <a:ext cx="3175000" cy="182880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Kommunikációs hálózat sorszáma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65317"/>
              </p:ext>
            </p:extLst>
          </p:nvPr>
        </p:nvGraphicFramePr>
        <p:xfrm>
          <a:off x="3485232" y="1412776"/>
          <a:ext cx="3175000" cy="182880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10363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Hűtőkör címe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91549"/>
              </p:ext>
            </p:extLst>
          </p:nvPr>
        </p:nvGraphicFramePr>
        <p:xfrm>
          <a:off x="179512" y="1930000"/>
          <a:ext cx="4392488" cy="4069520"/>
        </p:xfrm>
        <a:graphic>
          <a:graphicData uri="http://schemas.openxmlformats.org/drawingml/2006/table">
            <a:tbl>
              <a:tblPr/>
              <a:tblGrid>
                <a:gridCol w="432048"/>
                <a:gridCol w="1008112"/>
                <a:gridCol w="288032"/>
                <a:gridCol w="1224136"/>
                <a:gridCol w="432048"/>
                <a:gridCol w="504056"/>
                <a:gridCol w="504056"/>
              </a:tblGrid>
              <a:tr h="34054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Master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83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Mértékadó csőhossz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40 - 65m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7.5 - 40m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65 - 90m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90 - 120m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120 - 150m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Indítási késleltetés</a:t>
                      </a:r>
                    </a:p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(szekvenciális start)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Sec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4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Teljesítmény módosítás hűtési üzemben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3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Energiatakarékos üzem 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(+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Növelt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teljesítmény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8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(-4°C)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800" b="1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8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(-5°C)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2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Teljesítmény módosítás fűtési üzemben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Energiatakarékos üzem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(-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+2°C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6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Növelt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teljesítmény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(+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4°C)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Leolvasztási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hőmérséklet leálláskor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Magasabb hőmérséklet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Külső bemenet  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ON/OFF fun</a:t>
                      </a:r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Minden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Vészleállítás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Üzemmód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prioritása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Első parancs prioritás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13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Külsö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bemenet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priorit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beltéri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priorit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Hólerakódás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megelőzése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Inaktív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Aktív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77801"/>
              </p:ext>
            </p:extLst>
          </p:nvPr>
        </p:nvGraphicFramePr>
        <p:xfrm>
          <a:off x="4716016" y="1916832"/>
          <a:ext cx="4308132" cy="3696273"/>
        </p:xfrm>
        <a:graphic>
          <a:graphicData uri="http://schemas.openxmlformats.org/drawingml/2006/table">
            <a:tbl>
              <a:tblPr/>
              <a:tblGrid>
                <a:gridCol w="542819"/>
                <a:gridCol w="957001"/>
                <a:gridCol w="216024"/>
                <a:gridCol w="1164476"/>
                <a:gridCol w="419700"/>
                <a:gridCol w="504056"/>
                <a:gridCol w="504056"/>
              </a:tblGrid>
              <a:tr h="3505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</a:t>
                      </a:r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kció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Paraméter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Beállítás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Master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Beállítás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Slave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8" marR="5448" marT="5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Hólefúvatási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intervallum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(30min)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0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Rövid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Rövid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6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Rövid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(20min)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 statikus nyomás üzemmód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Magas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nyomás  1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- 30Pa)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87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nyomás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(30-80Pa)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Hibaüzenet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Van üzenet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56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Nincs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üzenet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Hőmérséklet 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mértékegység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vagy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5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Nyomás </a:t>
                      </a:r>
                      <a:r>
                        <a:rPr lang="hu-HU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mértékegység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M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vagy</a:t>
                      </a:r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MPa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Max. teljesítmény korlátozása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9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Csendesített üzemmód működési prioritása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Alacsony zajszint prioritás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4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Teljesítmény prioritás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üzemmód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Ki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3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üzemmód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Csendes üzem szintje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szint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(55dB)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szint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(50dB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7" marR="6297" marT="62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71730"/>
              </p:ext>
            </p:extLst>
          </p:nvPr>
        </p:nvGraphicFramePr>
        <p:xfrm>
          <a:off x="107504" y="1268760"/>
          <a:ext cx="7056785" cy="2725095"/>
        </p:xfrm>
        <a:graphic>
          <a:graphicData uri="http://schemas.openxmlformats.org/drawingml/2006/table">
            <a:tbl>
              <a:tblPr/>
              <a:tblGrid>
                <a:gridCol w="3600400"/>
                <a:gridCol w="1080120"/>
                <a:gridCol w="1152128"/>
                <a:gridCol w="1224137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Hűtőkör hűtő üzemmódban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1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2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3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Üzemmód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tesz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hűtés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6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 nyomás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Alacsony nyomás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Külső környezeti hőmérséklet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nyomó oldali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TH1 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nyomó oldali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TH2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TH10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TH11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áramfelvétele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áramfelvétele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Gőz túlhevítési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(TH4 - TH22)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kompr.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nyomóoldali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túlhevítési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(TH1-TH5)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kompr.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nyomóoldali túlhevítési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(TH2-TH5)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Utóhűtés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(TH6-TH7)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Expanziós szelep (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EEV2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 működik?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68441"/>
              </p:ext>
            </p:extLst>
          </p:nvPr>
        </p:nvGraphicFramePr>
        <p:xfrm>
          <a:off x="107504" y="4005070"/>
          <a:ext cx="7056784" cy="2530606"/>
        </p:xfrm>
        <a:graphic>
          <a:graphicData uri="http://schemas.openxmlformats.org/drawingml/2006/table">
            <a:tbl>
              <a:tblPr/>
              <a:tblGrid>
                <a:gridCol w="3600400"/>
                <a:gridCol w="1080120"/>
                <a:gridCol w="1152128"/>
                <a:gridCol w="1224136"/>
              </a:tblGrid>
              <a:tr h="288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Hűtőkör fűtő üzemmódban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Master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1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Slave 2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kültéri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4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Üzemmód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tesz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fűtés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Magas nyomás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alacsony nyomás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Külső környezeti hőmérséklet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nyomó oldali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TH1 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nyomó oldali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TH2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TH10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hőmérséklete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TH11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kompresszor 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áramfelvétele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kompresszor 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áramfelvétele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Inverter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kompr.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nyomóoldali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túlhevítési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(TH1-TH5)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Fix sebességes kompr.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nyomóoldali túlhevítési foka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(°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(TH2-TH5)</a:t>
                      </a: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Expanziós szelep (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EEV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1) működik?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93" marR="9293" marT="9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lumbus-Klima-fejlec"/>
          <p:cNvPicPr>
            <a:picLocks noChangeAspect="1" noChangeArrowheads="1"/>
          </p:cNvPicPr>
          <p:nvPr/>
        </p:nvPicPr>
        <p:blipFill>
          <a:blip r:embed="rId4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45663"/>
              </p:ext>
            </p:extLst>
          </p:nvPr>
        </p:nvGraphicFramePr>
        <p:xfrm>
          <a:off x="107504" y="980728"/>
          <a:ext cx="3175000" cy="216024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Kommunikációs hálózat sorszáma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21152"/>
              </p:ext>
            </p:extLst>
          </p:nvPr>
        </p:nvGraphicFramePr>
        <p:xfrm>
          <a:off x="3563888" y="980729"/>
          <a:ext cx="3175000" cy="216024"/>
        </p:xfrm>
        <a:graphic>
          <a:graphicData uri="http://schemas.openxmlformats.org/drawingml/2006/table">
            <a:tbl>
              <a:tblPr/>
              <a:tblGrid>
                <a:gridCol w="2476882"/>
                <a:gridCol w="698118"/>
              </a:tblGrid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Hűtőkör címe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Nyomás teszt és </a:t>
            </a:r>
            <a:r>
              <a:rPr lang="hu-HU" sz="2800" b="1" smtClean="0">
                <a:solidFill>
                  <a:schemeClr val="tx1"/>
                </a:solidFill>
              </a:rPr>
              <a:t>vákuumolás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504" y="1484784"/>
            <a:ext cx="3384376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1. </a:t>
            </a:r>
            <a:r>
              <a:rPr lang="hu-HU" sz="2800" b="1" dirty="0" smtClean="0">
                <a:solidFill>
                  <a:schemeClr val="tx1"/>
                </a:solidFill>
              </a:rPr>
              <a:t>Nyomásteszt 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7504" y="4005064"/>
            <a:ext cx="3384376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2. V</a:t>
            </a:r>
            <a:r>
              <a:rPr lang="hu-HU" sz="2800" b="1" dirty="0" err="1" smtClean="0">
                <a:solidFill>
                  <a:schemeClr val="tx1"/>
                </a:solidFill>
              </a:rPr>
              <a:t>ákuumolás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07504" y="1918147"/>
            <a:ext cx="4680520" cy="1988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ct val="20000"/>
              </a:spcAft>
            </a:pPr>
            <a:r>
              <a:rPr lang="en-US" altLang="ja-JP" sz="1600" dirty="0"/>
              <a:t>- </a:t>
            </a:r>
            <a:r>
              <a:rPr lang="hu-HU" altLang="ja-JP" sz="1600" dirty="0" smtClean="0"/>
              <a:t>Ellenőrzés</a:t>
            </a:r>
            <a:r>
              <a:rPr lang="en-US" altLang="ja-JP" sz="1600" dirty="0" smtClean="0"/>
              <a:t>, </a:t>
            </a:r>
            <a:r>
              <a:rPr lang="hu-HU" altLang="ja-JP" sz="1600" dirty="0" smtClean="0"/>
              <a:t>kültéri sarokszelep zárva</a:t>
            </a:r>
            <a:endParaRPr lang="en-US" altLang="ja-JP" sz="1600" dirty="0"/>
          </a:p>
          <a:p>
            <a:pPr marL="342900" indent="-342900">
              <a:lnSpc>
                <a:spcPct val="125000"/>
              </a:lnSpc>
            </a:pPr>
            <a:r>
              <a:rPr lang="en-US" altLang="ja-JP" sz="1600" dirty="0"/>
              <a:t>- </a:t>
            </a:r>
            <a:r>
              <a:rPr lang="hu-HU" altLang="ja-JP" sz="1600" dirty="0" smtClean="0"/>
              <a:t>Nyomáspróba nitrogénnel,</a:t>
            </a:r>
            <a:r>
              <a:rPr lang="en-US" altLang="ja-JP" sz="1600" dirty="0" smtClean="0"/>
              <a:t> </a:t>
            </a:r>
            <a:r>
              <a:rPr lang="hu-HU" altLang="ja-JP" sz="1600" dirty="0" smtClean="0"/>
              <a:t> </a:t>
            </a:r>
            <a:r>
              <a:rPr lang="en-US" altLang="ja-JP" sz="1600" dirty="0" smtClean="0"/>
              <a:t>4.2 </a:t>
            </a:r>
            <a:r>
              <a:rPr lang="en-US" altLang="ja-JP" sz="1600" dirty="0" err="1" smtClean="0"/>
              <a:t>Mpa</a:t>
            </a:r>
            <a:r>
              <a:rPr lang="hu-HU" altLang="ja-JP" sz="1600" dirty="0" smtClean="0"/>
              <a:t> (42bar)</a:t>
            </a:r>
            <a:endParaRPr lang="en-US" altLang="ja-JP" sz="1600" dirty="0"/>
          </a:p>
          <a:p>
            <a:pPr marL="342900" indent="-342900">
              <a:lnSpc>
                <a:spcPct val="125000"/>
              </a:lnSpc>
            </a:pPr>
            <a:r>
              <a:rPr lang="en-US" altLang="ja-JP" sz="1600" dirty="0" smtClean="0"/>
              <a:t>-</a:t>
            </a:r>
            <a:r>
              <a:rPr lang="hu-HU" altLang="ja-JP" sz="1600" dirty="0" smtClean="0"/>
              <a:t> 2</a:t>
            </a:r>
            <a:r>
              <a:rPr lang="en-US" altLang="ja-JP" sz="1600" dirty="0" smtClean="0"/>
              <a:t>4</a:t>
            </a:r>
            <a:r>
              <a:rPr lang="hu-HU" altLang="ja-JP" sz="1600" dirty="0" smtClean="0"/>
              <a:t> órás nyomástartás</a:t>
            </a:r>
            <a:endParaRPr lang="en-US" altLang="ja-JP" sz="1600" dirty="0"/>
          </a:p>
          <a:p>
            <a:pPr>
              <a:lnSpc>
                <a:spcPct val="125000"/>
              </a:lnSpc>
            </a:pPr>
            <a:r>
              <a:rPr lang="hu-HU" altLang="ja-JP" sz="1600" dirty="0" smtClean="0"/>
              <a:t>- A próbanyomás ellenőrzése</a:t>
            </a:r>
          </a:p>
          <a:p>
            <a:pPr>
              <a:lnSpc>
                <a:spcPct val="125000"/>
              </a:lnSpc>
            </a:pPr>
            <a:r>
              <a:rPr lang="hu-HU" altLang="ja-JP" sz="1600" dirty="0" smtClean="0"/>
              <a:t>  (a hőmérséklet mérése 0,1 </a:t>
            </a:r>
            <a:r>
              <a:rPr lang="hu-HU" altLang="ja-JP" sz="1600" dirty="0" err="1" smtClean="0"/>
              <a:t>C°pontossággal</a:t>
            </a:r>
            <a:r>
              <a:rPr lang="hu-HU" altLang="ja-JP" sz="1600" dirty="0" smtClean="0"/>
              <a:t>,  </a:t>
            </a:r>
          </a:p>
          <a:p>
            <a:pPr>
              <a:lnSpc>
                <a:spcPct val="125000"/>
              </a:lnSpc>
            </a:pPr>
            <a:r>
              <a:rPr lang="hu-HU" altLang="ja-JP" sz="1600" dirty="0" smtClean="0"/>
              <a:t>  nyomás mérése 0,01bar pontossággal)</a:t>
            </a:r>
            <a:endParaRPr lang="en-US" altLang="ja-JP" sz="14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80975" y="4509120"/>
            <a:ext cx="5327650" cy="18651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ja-JP" sz="1600" dirty="0" smtClean="0"/>
              <a:t>- </a:t>
            </a:r>
            <a:r>
              <a:rPr lang="hu-HU" altLang="ja-JP" sz="1600" dirty="0" smtClean="0"/>
              <a:t>Hűtőközeggel való átöblítés TILOS</a:t>
            </a:r>
            <a:endParaRPr lang="en-US" altLang="ja-JP" sz="1600" dirty="0" smtClean="0"/>
          </a:p>
          <a:p>
            <a:pPr marL="342900" indent="-342900">
              <a:lnSpc>
                <a:spcPct val="120000"/>
              </a:lnSpc>
            </a:pPr>
            <a:r>
              <a:rPr lang="en-US" altLang="ja-JP" sz="1600" dirty="0" smtClean="0"/>
              <a:t>- </a:t>
            </a:r>
            <a:r>
              <a:rPr lang="hu-HU" altLang="ja-JP" sz="1600" dirty="0" smtClean="0"/>
              <a:t>Vákuumolás vákuumszivattyúval</a:t>
            </a:r>
            <a:endParaRPr lang="en-US" altLang="ja-JP" sz="1600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u-HU" altLang="ja-JP" sz="1600" dirty="0" smtClean="0"/>
              <a:t>A vákuumolást addig kell folytatni, amíg az összes nedvességet el nem távolítottuk a rendszerből és a vákuummérő óra legalább 1 órán keresztül  10mbar értéket mutat  (+</a:t>
            </a:r>
            <a:r>
              <a:rPr lang="hu-HU" altLang="ja-JP" sz="1600" dirty="0" smtClean="0"/>
              <a:t>10 </a:t>
            </a:r>
            <a:r>
              <a:rPr lang="hu-HU" altLang="ja-JP" sz="1600" smtClean="0"/>
              <a:t>C</a:t>
            </a:r>
            <a:r>
              <a:rPr lang="hu-HU" altLang="ja-JP" sz="1600" smtClean="0"/>
              <a:t>°hőmérséklet</a:t>
            </a:r>
            <a:r>
              <a:rPr lang="hu-HU" altLang="ja-JP" sz="1600" dirty="0" smtClean="0"/>
              <a:t> </a:t>
            </a:r>
            <a:r>
              <a:rPr lang="hu-HU" altLang="ja-JP" sz="1600" dirty="0" smtClean="0"/>
              <a:t>felett)</a:t>
            </a:r>
            <a:endParaRPr lang="en-US" altLang="ja-JP" sz="1600" dirty="0"/>
          </a:p>
        </p:txBody>
      </p:sp>
      <p:pic>
        <p:nvPicPr>
          <p:cNvPr id="27" name="Picture 5" descr="007"/>
          <p:cNvPicPr>
            <a:picLocks noChangeAspect="1" noChangeArrowheads="1"/>
          </p:cNvPicPr>
          <p:nvPr/>
        </p:nvPicPr>
        <p:blipFill>
          <a:blip r:embed="rId2" cstate="print"/>
          <a:srcRect l="70923"/>
          <a:stretch>
            <a:fillRect/>
          </a:stretch>
        </p:blipFill>
        <p:spPr bwMode="auto">
          <a:xfrm>
            <a:off x="7366000" y="1701576"/>
            <a:ext cx="15367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2249264"/>
            <a:ext cx="12096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42025" y="2325464"/>
            <a:ext cx="330200" cy="3476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5692775" y="2327051"/>
            <a:ext cx="330200" cy="3492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116637" y="3122389"/>
            <a:ext cx="80963" cy="144462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5876925" y="3122389"/>
            <a:ext cx="82550" cy="1444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261100" y="3122389"/>
            <a:ext cx="82550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5721350" y="3122389"/>
            <a:ext cx="82550" cy="1444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5148262" y="3674839"/>
            <a:ext cx="428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Freeform 19"/>
          <p:cNvSpPr>
            <a:spLocks/>
          </p:cNvSpPr>
          <p:nvPr/>
        </p:nvSpPr>
        <p:spPr bwMode="auto">
          <a:xfrm>
            <a:off x="6300787" y="3243039"/>
            <a:ext cx="1079500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"/>
              </a:cxn>
              <a:cxn ang="0">
                <a:pos x="680" y="91"/>
              </a:cxn>
            </a:cxnLst>
            <a:rect l="0" t="0" r="r" b="b"/>
            <a:pathLst>
              <a:path w="680" h="91">
                <a:moveTo>
                  <a:pt x="0" y="0"/>
                </a:moveTo>
                <a:lnTo>
                  <a:pt x="0" y="91"/>
                </a:lnTo>
                <a:lnTo>
                  <a:pt x="680" y="9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5753100" y="2550889"/>
            <a:ext cx="1655762" cy="1079500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0" y="680"/>
              </a:cxn>
              <a:cxn ang="0">
                <a:pos x="816" y="680"/>
              </a:cxn>
              <a:cxn ang="0">
                <a:pos x="816" y="0"/>
              </a:cxn>
              <a:cxn ang="0">
                <a:pos x="1043" y="0"/>
              </a:cxn>
            </a:cxnLst>
            <a:rect l="0" t="0" r="r" b="b"/>
            <a:pathLst>
              <a:path w="1043" h="680">
                <a:moveTo>
                  <a:pt x="0" y="454"/>
                </a:moveTo>
                <a:lnTo>
                  <a:pt x="0" y="680"/>
                </a:lnTo>
                <a:lnTo>
                  <a:pt x="816" y="680"/>
                </a:lnTo>
                <a:lnTo>
                  <a:pt x="816" y="0"/>
                </a:lnTo>
                <a:lnTo>
                  <a:pt x="1043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5494337" y="3243039"/>
            <a:ext cx="431800" cy="574675"/>
          </a:xfrm>
          <a:custGeom>
            <a:avLst/>
            <a:gdLst/>
            <a:ahLst/>
            <a:cxnLst>
              <a:cxn ang="0">
                <a:pos x="0" y="362"/>
              </a:cxn>
              <a:cxn ang="0">
                <a:pos x="272" y="362"/>
              </a:cxn>
              <a:cxn ang="0">
                <a:pos x="272" y="0"/>
              </a:cxn>
            </a:cxnLst>
            <a:rect l="0" t="0" r="r" b="b"/>
            <a:pathLst>
              <a:path w="272" h="362">
                <a:moveTo>
                  <a:pt x="0" y="362"/>
                </a:moveTo>
                <a:lnTo>
                  <a:pt x="272" y="362"/>
                </a:lnTo>
                <a:lnTo>
                  <a:pt x="27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6459537" y="2823939"/>
            <a:ext cx="125413" cy="2889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494337" y="2809651"/>
            <a:ext cx="125413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41" name="Picture 9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4700" y="4179664"/>
            <a:ext cx="14890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26"/>
          <p:cNvSpPr>
            <a:spLocks/>
          </p:cNvSpPr>
          <p:nvPr/>
        </p:nvSpPr>
        <p:spPr bwMode="auto">
          <a:xfrm>
            <a:off x="6156325" y="3243039"/>
            <a:ext cx="504825" cy="1223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4"/>
              </a:cxn>
              <a:cxn ang="0">
                <a:pos x="318" y="544"/>
              </a:cxn>
              <a:cxn ang="0">
                <a:pos x="318" y="771"/>
              </a:cxn>
            </a:cxnLst>
            <a:rect l="0" t="0" r="r" b="b"/>
            <a:pathLst>
              <a:path w="318" h="771">
                <a:moveTo>
                  <a:pt x="0" y="0"/>
                </a:moveTo>
                <a:lnTo>
                  <a:pt x="0" y="544"/>
                </a:lnTo>
                <a:lnTo>
                  <a:pt x="318" y="544"/>
                </a:lnTo>
                <a:lnTo>
                  <a:pt x="318" y="771"/>
                </a:ln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 r="55125"/>
          <a:stretch>
            <a:fillRect/>
          </a:stretch>
        </p:blipFill>
        <p:spPr bwMode="auto">
          <a:xfrm>
            <a:off x="7077075" y="2982689"/>
            <a:ext cx="347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5738812" y="2781076"/>
            <a:ext cx="5762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6048375" y="2858864"/>
            <a:ext cx="209550" cy="2190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auto">
          <a:xfrm>
            <a:off x="5789612" y="2858864"/>
            <a:ext cx="207963" cy="219075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" name="AutoShape 29"/>
          <p:cNvSpPr>
            <a:spLocks noChangeArrowheads="1"/>
          </p:cNvSpPr>
          <p:nvPr/>
        </p:nvSpPr>
        <p:spPr bwMode="auto">
          <a:xfrm>
            <a:off x="5724128" y="5661248"/>
            <a:ext cx="1912938" cy="340519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prstShdw prst="shdw17" dist="17961" dir="2700000">
              <a:srgbClr val="0099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342900" indent="-342900" algn="ctr"/>
            <a:r>
              <a:rPr lang="en-US" altLang="ja-JP" sz="1400" dirty="0" smtClean="0"/>
              <a:t>V</a:t>
            </a:r>
            <a:r>
              <a:rPr lang="hu-HU" altLang="ja-JP" sz="1400" dirty="0" smtClean="0"/>
              <a:t>ák</a:t>
            </a:r>
            <a:r>
              <a:rPr lang="en-US" altLang="ja-JP" sz="1400" dirty="0" smtClean="0"/>
              <a:t>u</a:t>
            </a:r>
            <a:r>
              <a:rPr lang="hu-HU" altLang="ja-JP" sz="1400" dirty="0" smtClean="0"/>
              <a:t>u</a:t>
            </a:r>
            <a:r>
              <a:rPr lang="en-US" altLang="ja-JP" sz="1400" dirty="0" smtClean="0"/>
              <a:t>m</a:t>
            </a:r>
            <a:r>
              <a:rPr lang="hu-HU" altLang="ja-JP" sz="1400" dirty="0" smtClean="0"/>
              <a:t>szivattyú</a:t>
            </a:r>
            <a:r>
              <a:rPr lang="en-US" altLang="ja-JP" sz="1400" dirty="0" smtClean="0"/>
              <a:t> </a:t>
            </a:r>
            <a:endParaRPr lang="en-US" altLang="ja-JP" sz="1400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4860925" y="4351114"/>
            <a:ext cx="792162" cy="25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9" name="AutoShape 30"/>
          <p:cNvSpPr>
            <a:spLocks noChangeArrowheads="1"/>
          </p:cNvSpPr>
          <p:nvPr/>
        </p:nvSpPr>
        <p:spPr bwMode="auto">
          <a:xfrm>
            <a:off x="4427984" y="4293096"/>
            <a:ext cx="1422400" cy="72871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prstShdw prst="shdw17" dist="17961" dir="2700000">
              <a:srgbClr val="009900">
                <a:gamma/>
                <a:shade val="60000"/>
                <a:invGamma/>
              </a:srgbClr>
            </a:prstShdw>
          </a:effectLst>
        </p:spPr>
        <p:txBody>
          <a:bodyPr lIns="0" rIns="0">
            <a:sp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en-US" altLang="ja-JP" sz="1600" dirty="0"/>
              <a:t>   N2</a:t>
            </a:r>
          </a:p>
          <a:p>
            <a:pPr marL="342900" indent="-342900" algn="ctr">
              <a:lnSpc>
                <a:spcPct val="80000"/>
              </a:lnSpc>
            </a:pPr>
            <a:r>
              <a:rPr lang="en-US" altLang="ja-JP" sz="1600" dirty="0"/>
              <a:t> </a:t>
            </a:r>
            <a:r>
              <a:rPr lang="en-US" altLang="ja-JP" sz="1400" dirty="0" smtClean="0"/>
              <a:t>(</a:t>
            </a:r>
            <a:r>
              <a:rPr lang="hu-HU" altLang="ja-JP" sz="1400" dirty="0" smtClean="0"/>
              <a:t>szivárgás- vizsgálathoz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5089525" y="1949226"/>
            <a:ext cx="1912937" cy="340519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prstShdw prst="shdw17" dist="17961" dir="2700000">
              <a:srgbClr val="0099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342900" indent="-342900" algn="ctr"/>
            <a:r>
              <a:rPr lang="hu-HU" altLang="ja-JP" sz="1400" dirty="0" smtClean="0"/>
              <a:t>Nyomásmérő armatúra</a:t>
            </a:r>
            <a:endParaRPr lang="en-US" altLang="ja-JP" sz="1400" dirty="0"/>
          </a:p>
        </p:txBody>
      </p:sp>
      <p:sp>
        <p:nvSpPr>
          <p:cNvPr id="51" name="AutoShape 38"/>
          <p:cNvSpPr>
            <a:spLocks noChangeArrowheads="1"/>
          </p:cNvSpPr>
          <p:nvPr/>
        </p:nvSpPr>
        <p:spPr bwMode="auto">
          <a:xfrm>
            <a:off x="7319962" y="3747864"/>
            <a:ext cx="1574800" cy="1954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hu-HU" altLang="ja-JP" sz="1400" dirty="0" smtClean="0"/>
              <a:t>Kültéri egység</a:t>
            </a:r>
            <a:endParaRPr lang="en-US" altLang="ja-JP" sz="14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Columbus-Klima-fejlec"/>
          <p:cNvPicPr>
            <a:picLocks noChangeAspect="1" noChangeArrowheads="1"/>
          </p:cNvPicPr>
          <p:nvPr/>
        </p:nvPicPr>
        <p:blipFill>
          <a:blip r:embed="rId9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Szükséges kültéri és beltéri egység beállítások</a:t>
            </a:r>
            <a:r>
              <a:rPr lang="de-DE" sz="2800" b="1" dirty="0" smtClean="0">
                <a:solidFill>
                  <a:schemeClr val="tx1"/>
                </a:solidFill>
              </a:rPr>
              <a:t>! 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07504" y="1556792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chemeClr val="tx1"/>
                </a:solidFill>
              </a:rPr>
              <a:t>Kültéri egység beállítása </a:t>
            </a:r>
            <a:r>
              <a:rPr lang="de-DE" sz="2800" b="1" dirty="0" smtClean="0">
                <a:solidFill>
                  <a:schemeClr val="tx1"/>
                </a:solidFill>
              </a:rPr>
              <a:t>(</a:t>
            </a:r>
            <a:r>
              <a:rPr lang="hu-HU" sz="2800" b="1" dirty="0" smtClean="0">
                <a:solidFill>
                  <a:schemeClr val="tx1"/>
                </a:solidFill>
              </a:rPr>
              <a:t>hűtőköri címzés</a:t>
            </a:r>
            <a:r>
              <a:rPr lang="de-DE" sz="2800" b="1" dirty="0" smtClean="0">
                <a:solidFill>
                  <a:schemeClr val="tx1"/>
                </a:solidFill>
              </a:rPr>
              <a:t>)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79512" y="3212976"/>
            <a:ext cx="3600400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Hány hűtőkör van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79512" y="3645024"/>
            <a:ext cx="1872208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 </a:t>
            </a:r>
            <a:r>
              <a:rPr lang="hu-HU" sz="1600" dirty="0" smtClean="0">
                <a:solidFill>
                  <a:schemeClr val="tx1"/>
                </a:solidFill>
              </a:rPr>
              <a:t>hűtőkör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4499992" y="3645024"/>
            <a:ext cx="302433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 </a:t>
            </a:r>
            <a:r>
              <a:rPr lang="hu-HU" sz="1600" dirty="0" smtClean="0">
                <a:solidFill>
                  <a:schemeClr val="tx1"/>
                </a:solidFill>
              </a:rPr>
              <a:t>vagy több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hűtőkör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179512" y="2204864"/>
            <a:ext cx="6048672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Hűtőkör címzés kézi beállítással forgó kapcsolókkal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179512" y="4149080"/>
            <a:ext cx="3960440" cy="6480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Állítani nem kell </a:t>
            </a: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hu-HU" sz="1600" dirty="0" smtClean="0">
                <a:solidFill>
                  <a:schemeClr val="tx1"/>
                </a:solidFill>
              </a:rPr>
              <a:t>Hűtőköri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cím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marad </a:t>
            </a:r>
            <a:r>
              <a:rPr lang="de-DE" sz="1600" dirty="0" smtClean="0">
                <a:solidFill>
                  <a:schemeClr val="tx1"/>
                </a:solidFill>
              </a:rPr>
              <a:t>00)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40893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bgerundetes Rechteck 30"/>
          <p:cNvSpPr/>
          <p:nvPr/>
        </p:nvSpPr>
        <p:spPr>
          <a:xfrm>
            <a:off x="4499992" y="4149080"/>
            <a:ext cx="4464496" cy="6480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Hűtőköri címek beállítása </a:t>
            </a:r>
            <a:r>
              <a:rPr lang="hu-HU" sz="1600" dirty="0">
                <a:solidFill>
                  <a:schemeClr val="tx1"/>
                </a:solidFill>
              </a:rPr>
              <a:t>megfelelő </a:t>
            </a:r>
            <a:r>
              <a:rPr lang="hu-HU" sz="1600" dirty="0" smtClean="0">
                <a:solidFill>
                  <a:schemeClr val="tx1"/>
                </a:solidFill>
              </a:rPr>
              <a:t>sorrendben </a:t>
            </a:r>
            <a:r>
              <a:rPr lang="hu-HU" sz="1600" dirty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 Master</a:t>
            </a:r>
            <a:r>
              <a:rPr lang="hu-HU" sz="1600" dirty="0" smtClean="0">
                <a:solidFill>
                  <a:schemeClr val="tx1"/>
                </a:solidFill>
              </a:rPr>
              <a:t> és a</a:t>
            </a:r>
            <a:r>
              <a:rPr lang="de-DE" sz="1600" dirty="0" smtClean="0">
                <a:solidFill>
                  <a:schemeClr val="tx1"/>
                </a:solidFill>
              </a:rPr>
              <a:t> Slave </a:t>
            </a:r>
            <a:r>
              <a:rPr lang="hu-HU" sz="1600" dirty="0" smtClean="0">
                <a:solidFill>
                  <a:schemeClr val="tx1"/>
                </a:solidFill>
              </a:rPr>
              <a:t>kültériken egyaránt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5580112" y="5805264"/>
            <a:ext cx="1152128" cy="648072"/>
            <a:chOff x="1587" y="1938"/>
            <a:chExt cx="2448" cy="1492"/>
          </a:xfrm>
        </p:grpSpPr>
        <p:pic>
          <p:nvPicPr>
            <p:cNvPr id="33" name="Picture 56" descr="14-16-HP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1938"/>
              <a:ext cx="1095" cy="1356"/>
            </a:xfrm>
            <a:prstGeom prst="rect">
              <a:avLst/>
            </a:prstGeom>
            <a:noFill/>
          </p:spPr>
        </p:pic>
        <p:pic>
          <p:nvPicPr>
            <p:cNvPr id="34" name="Picture 57" descr="8-10-12-HP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3" y="2000"/>
              <a:ext cx="1057" cy="1361"/>
            </a:xfrm>
            <a:prstGeom prst="rect">
              <a:avLst/>
            </a:prstGeom>
            <a:noFill/>
          </p:spPr>
        </p:pic>
        <p:pic>
          <p:nvPicPr>
            <p:cNvPr id="35" name="Picture 58" descr="8-10-12-HP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" y="1978"/>
              <a:ext cx="1128" cy="1452"/>
            </a:xfrm>
            <a:prstGeom prst="rect">
              <a:avLst/>
            </a:prstGeom>
            <a:noFill/>
          </p:spPr>
        </p:pic>
      </p:grpSp>
      <p:pic>
        <p:nvPicPr>
          <p:cNvPr id="36" name="Picture 60" descr="14-16-HP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805264"/>
            <a:ext cx="513010" cy="635967"/>
          </a:xfrm>
          <a:prstGeom prst="rect">
            <a:avLst/>
          </a:prstGeom>
          <a:noFill/>
        </p:spPr>
      </p:pic>
      <p:grpSp>
        <p:nvGrpSpPr>
          <p:cNvPr id="37" name="Group 55"/>
          <p:cNvGrpSpPr>
            <a:grpSpLocks/>
          </p:cNvGrpSpPr>
          <p:nvPr/>
        </p:nvGrpSpPr>
        <p:grpSpPr bwMode="auto">
          <a:xfrm>
            <a:off x="7236296" y="5805264"/>
            <a:ext cx="1152128" cy="648072"/>
            <a:chOff x="1587" y="1938"/>
            <a:chExt cx="2448" cy="1492"/>
          </a:xfrm>
        </p:grpSpPr>
        <p:pic>
          <p:nvPicPr>
            <p:cNvPr id="38" name="Picture 56" descr="14-16-HP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1938"/>
              <a:ext cx="1095" cy="1356"/>
            </a:xfrm>
            <a:prstGeom prst="rect">
              <a:avLst/>
            </a:prstGeom>
            <a:noFill/>
          </p:spPr>
        </p:pic>
        <p:pic>
          <p:nvPicPr>
            <p:cNvPr id="39" name="Picture 57" descr="8-10-12-HP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3" y="2000"/>
              <a:ext cx="1057" cy="1361"/>
            </a:xfrm>
            <a:prstGeom prst="rect">
              <a:avLst/>
            </a:prstGeom>
            <a:noFill/>
          </p:spPr>
        </p:pic>
        <p:pic>
          <p:nvPicPr>
            <p:cNvPr id="40" name="Picture 58" descr="8-10-12-HP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" y="1978"/>
              <a:ext cx="1128" cy="1452"/>
            </a:xfrm>
            <a:prstGeom prst="rect">
              <a:avLst/>
            </a:prstGeom>
            <a:noFill/>
          </p:spPr>
        </p:pic>
      </p:grpSp>
      <p:sp>
        <p:nvSpPr>
          <p:cNvPr id="41" name="Textfeld 40"/>
          <p:cNvSpPr txBox="1"/>
          <p:nvPr/>
        </p:nvSpPr>
        <p:spPr>
          <a:xfrm>
            <a:off x="4644008" y="55172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00</a:t>
            </a:r>
            <a:endParaRPr lang="de-DE" sz="1400" b="1" dirty="0"/>
          </a:p>
        </p:txBody>
      </p:sp>
      <p:cxnSp>
        <p:nvCxnSpPr>
          <p:cNvPr id="42" name="Gerade Verbindung 41"/>
          <p:cNvCxnSpPr/>
          <p:nvPr/>
        </p:nvCxnSpPr>
        <p:spPr>
          <a:xfrm>
            <a:off x="4716016" y="6525344"/>
            <a:ext cx="266429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652120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01   01   01</a:t>
            </a:r>
            <a:endParaRPr lang="de-DE" sz="14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7308304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02   02   02</a:t>
            </a:r>
            <a:endParaRPr lang="de-DE" sz="1400" b="1" dirty="0"/>
          </a:p>
        </p:txBody>
      </p:sp>
      <p:cxnSp>
        <p:nvCxnSpPr>
          <p:cNvPr id="46" name="Gerade Verbindung 45"/>
          <p:cNvCxnSpPr/>
          <p:nvPr/>
        </p:nvCxnSpPr>
        <p:spPr>
          <a:xfrm rot="5400000">
            <a:off x="4535996" y="6346118"/>
            <a:ext cx="361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>
            <a:off x="7200292" y="6346118"/>
            <a:ext cx="361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>
            <a:off x="5544108" y="6346118"/>
            <a:ext cx="361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5400000">
            <a:off x="5508898" y="6308526"/>
            <a:ext cx="28803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5400000">
            <a:off x="4500786" y="6308526"/>
            <a:ext cx="28803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10800000" flipV="1">
            <a:off x="7308304" y="6165304"/>
            <a:ext cx="1588" cy="28156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7092280" y="6453336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>
            <a:off x="6480212" y="5841268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5436890" y="6452542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4824822" y="5840474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428778" y="6452542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>
            <a:off x="3816710" y="5840474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rot="5400000">
            <a:off x="5995712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V="1">
            <a:off x="5796000" y="6336000"/>
            <a:ext cx="540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5400000">
            <a:off x="5707680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5400000">
            <a:off x="6228000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rot="5400000">
            <a:off x="7652032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V="1">
            <a:off x="7452320" y="6336000"/>
            <a:ext cx="540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 rot="5400000">
            <a:off x="7364000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rot="5400000">
            <a:off x="7884320" y="6253760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5508104" y="6037257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 X  Z  H</a:t>
            </a:r>
            <a:endParaRPr lang="de-DE" sz="700" dirty="0"/>
          </a:p>
        </p:txBody>
      </p:sp>
      <p:sp>
        <p:nvSpPr>
          <p:cNvPr id="98" name="Textfeld 97"/>
          <p:cNvSpPr txBox="1"/>
          <p:nvPr/>
        </p:nvSpPr>
        <p:spPr>
          <a:xfrm>
            <a:off x="7164288" y="6037257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 X  Z  H</a:t>
            </a:r>
            <a:endParaRPr lang="de-DE" sz="700" dirty="0"/>
          </a:p>
        </p:txBody>
      </p:sp>
      <p:cxnSp>
        <p:nvCxnSpPr>
          <p:cNvPr id="104" name="Gerade Verbindung 103"/>
          <p:cNvCxnSpPr/>
          <p:nvPr/>
        </p:nvCxnSpPr>
        <p:spPr>
          <a:xfrm>
            <a:off x="5652120" y="5157192"/>
            <a:ext cx="86409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flipV="1">
            <a:off x="7092280" y="5229200"/>
            <a:ext cx="1584176" cy="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001209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034936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034936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013176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046903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5046903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Gerade Verbindung 101"/>
          <p:cNvCxnSpPr/>
          <p:nvPr/>
        </p:nvCxnSpPr>
        <p:spPr>
          <a:xfrm>
            <a:off x="4283968" y="5157192"/>
            <a:ext cx="86409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3635896" y="2564904"/>
            <a:ext cx="5256584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A hűtőköri cím állítása csak akkor szükséges, ha több kültéri van egy </a:t>
            </a:r>
            <a:r>
              <a:rPr lang="hu-HU" sz="1400" b="1" smtClean="0">
                <a:solidFill>
                  <a:schemeClr val="tx1"/>
                </a:solidFill>
              </a:rPr>
              <a:t>kommunikációs (jelátviteli) rendszerbe </a:t>
            </a:r>
            <a:r>
              <a:rPr lang="hu-HU" sz="1400" b="1" dirty="0" smtClean="0">
                <a:solidFill>
                  <a:schemeClr val="tx1"/>
                </a:solidFill>
              </a:rPr>
              <a:t>kötve</a:t>
            </a:r>
            <a:r>
              <a:rPr lang="de-DE" sz="1400" b="1" dirty="0" smtClean="0">
                <a:solidFill>
                  <a:schemeClr val="tx1"/>
                </a:solidFill>
              </a:rPr>
              <a:t>!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76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034936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001209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60" descr="14-16-HP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802882"/>
            <a:ext cx="513010" cy="635967"/>
          </a:xfrm>
          <a:prstGeom prst="rect">
            <a:avLst/>
          </a:prstGeom>
          <a:noFill/>
        </p:spPr>
      </p:pic>
      <p:cxnSp>
        <p:nvCxnSpPr>
          <p:cNvPr id="112" name="Gerade Verbindung 111"/>
          <p:cNvCxnSpPr/>
          <p:nvPr/>
        </p:nvCxnSpPr>
        <p:spPr>
          <a:xfrm rot="5400000">
            <a:off x="612354" y="6306144"/>
            <a:ext cx="28803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540346" y="6450160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rot="5400000">
            <a:off x="-71722" y="5838092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395536" y="5154810"/>
            <a:ext cx="86409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032554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98827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feld 117"/>
          <p:cNvSpPr txBox="1"/>
          <p:nvPr/>
        </p:nvSpPr>
        <p:spPr>
          <a:xfrm>
            <a:off x="683568" y="55172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00</a:t>
            </a:r>
            <a:endParaRPr lang="de-DE" sz="1400" b="1" dirty="0"/>
          </a:p>
        </p:txBody>
      </p:sp>
      <p:sp>
        <p:nvSpPr>
          <p:cNvPr id="119" name="Rechteck 118"/>
          <p:cNvSpPr/>
          <p:nvPr/>
        </p:nvSpPr>
        <p:spPr>
          <a:xfrm>
            <a:off x="1115616" y="5517232"/>
            <a:ext cx="1863824" cy="2796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Gyári beállítás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564904"/>
            <a:ext cx="1080120" cy="58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 descr="Columbus-Klima-fejlec"/>
          <p:cNvPicPr>
            <a:picLocks noChangeAspect="1" noChangeArrowheads="1"/>
          </p:cNvPicPr>
          <p:nvPr/>
        </p:nvPicPr>
        <p:blipFill>
          <a:blip r:embed="rId12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107504" y="1052736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Kültéri egység DIP-kapcsoló beállítása 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10" name="Picture 60" descr="14-16-H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1584176" cy="1963867"/>
          </a:xfrm>
          <a:prstGeom prst="rect">
            <a:avLst/>
          </a:prstGeom>
          <a:noFill/>
        </p:spPr>
      </p:pic>
      <p:pic>
        <p:nvPicPr>
          <p:cNvPr id="87" name="Picture 56" descr="14-16-HP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1715724" cy="1960913"/>
          </a:xfrm>
          <a:prstGeom prst="rect">
            <a:avLst/>
          </a:prstGeom>
          <a:noFill/>
        </p:spPr>
      </p:pic>
      <p:pic>
        <p:nvPicPr>
          <p:cNvPr id="89" name="Picture 57" descr="8-10-12-H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46816"/>
            <a:ext cx="1656184" cy="1968144"/>
          </a:xfrm>
          <a:prstGeom prst="rect">
            <a:avLst/>
          </a:prstGeom>
          <a:noFill/>
        </p:spPr>
      </p:pic>
      <p:pic>
        <p:nvPicPr>
          <p:cNvPr id="90" name="Picture 56" descr="14-16-HP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79144"/>
            <a:ext cx="1715724" cy="1960913"/>
          </a:xfrm>
          <a:prstGeom prst="rect">
            <a:avLst/>
          </a:prstGeom>
          <a:noFill/>
        </p:spPr>
      </p:pic>
      <p:pic>
        <p:nvPicPr>
          <p:cNvPr id="91" name="Picture 57" descr="8-10-12-H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73024"/>
            <a:ext cx="1656184" cy="1968144"/>
          </a:xfrm>
          <a:prstGeom prst="rect">
            <a:avLst/>
          </a:prstGeom>
          <a:noFill/>
        </p:spPr>
      </p:pic>
      <p:pic>
        <p:nvPicPr>
          <p:cNvPr id="103" name="Picture 57" descr="8-10-12-H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821" y="2996952"/>
            <a:ext cx="1696643" cy="2016224"/>
          </a:xfrm>
          <a:prstGeom prst="rect">
            <a:avLst/>
          </a:prstGeom>
          <a:noFill/>
        </p:spPr>
      </p:pic>
      <p:sp>
        <p:nvSpPr>
          <p:cNvPr id="106" name="Abgerundetes Rechteck 105"/>
          <p:cNvSpPr/>
          <p:nvPr/>
        </p:nvSpPr>
        <p:spPr>
          <a:xfrm>
            <a:off x="107504" y="1556792"/>
            <a:ext cx="8856984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Hány kültéri egység van egy hűtőkörben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7" name="Abgerundetes Rechteck 106"/>
          <p:cNvSpPr/>
          <p:nvPr/>
        </p:nvSpPr>
        <p:spPr>
          <a:xfrm>
            <a:off x="107504" y="2276872"/>
            <a:ext cx="1835696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Csak</a:t>
            </a:r>
            <a:r>
              <a:rPr lang="de-DE" sz="1600" dirty="0" smtClean="0">
                <a:solidFill>
                  <a:schemeClr val="tx1"/>
                </a:solidFill>
              </a:rPr>
              <a:t> Master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8" name="Abgerundetes Rechteck 107"/>
          <p:cNvSpPr/>
          <p:nvPr/>
        </p:nvSpPr>
        <p:spPr>
          <a:xfrm>
            <a:off x="2339752" y="2276872"/>
            <a:ext cx="2448272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Master + Slave1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1" name="Abgerundetes Rechteck 110"/>
          <p:cNvSpPr/>
          <p:nvPr/>
        </p:nvSpPr>
        <p:spPr>
          <a:xfrm>
            <a:off x="5292080" y="2276872"/>
            <a:ext cx="3275856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Master + Slave 1 + Slave 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0" name="Abgerundetes Rechteck 119"/>
          <p:cNvSpPr/>
          <p:nvPr/>
        </p:nvSpPr>
        <p:spPr>
          <a:xfrm>
            <a:off x="107504" y="5013176"/>
            <a:ext cx="1835696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Csak a végellenállás </a:t>
            </a: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(</a:t>
            </a:r>
            <a:r>
              <a:rPr lang="de-DE" sz="1400" b="1" dirty="0" smtClean="0">
                <a:solidFill>
                  <a:schemeClr val="tx1"/>
                </a:solidFill>
              </a:rPr>
              <a:t>terminal </a:t>
            </a:r>
            <a:r>
              <a:rPr lang="hu-HU" sz="1400" b="1" dirty="0" smtClean="0">
                <a:solidFill>
                  <a:schemeClr val="tx1"/>
                </a:solidFill>
              </a:rPr>
              <a:t>r</a:t>
            </a:r>
            <a:r>
              <a:rPr lang="de-DE" sz="1400" b="1" dirty="0" err="1" smtClean="0">
                <a:solidFill>
                  <a:schemeClr val="tx1"/>
                </a:solidFill>
              </a:rPr>
              <a:t>esistor</a:t>
            </a:r>
            <a:r>
              <a:rPr lang="hu-HU" sz="1400" b="1" dirty="0" smtClean="0">
                <a:solidFill>
                  <a:schemeClr val="tx1"/>
                </a:solidFill>
              </a:rPr>
              <a:t>) bekapcsolása szükséges</a:t>
            </a:r>
            <a:r>
              <a:rPr lang="de-DE" sz="1400" b="1" dirty="0" smtClean="0">
                <a:solidFill>
                  <a:schemeClr val="tx1"/>
                </a:solidFill>
              </a:rPr>
              <a:t> (SW5-4)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21" name="Abgerundetes Rechteck 120"/>
          <p:cNvSpPr/>
          <p:nvPr/>
        </p:nvSpPr>
        <p:spPr>
          <a:xfrm>
            <a:off x="2267744" y="5013176"/>
            <a:ext cx="2520280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u="sng" dirty="0" smtClean="0">
                <a:solidFill>
                  <a:schemeClr val="tx1"/>
                </a:solidFill>
              </a:rPr>
              <a:t>Állítani kell mindegyiknél</a:t>
            </a:r>
            <a:r>
              <a:rPr lang="hu-HU" sz="1400" b="1" dirty="0" smtClean="0">
                <a:solidFill>
                  <a:schemeClr val="tx1"/>
                </a:solidFill>
              </a:rPr>
              <a:t>: </a:t>
            </a:r>
            <a:r>
              <a:rPr lang="de-DE" sz="1400" b="1" dirty="0" smtClean="0">
                <a:solidFill>
                  <a:schemeClr val="tx1"/>
                </a:solidFill>
              </a:rPr>
              <a:t> Master</a:t>
            </a:r>
            <a:r>
              <a:rPr lang="hu-HU" sz="1400" b="1" dirty="0" smtClean="0">
                <a:solidFill>
                  <a:schemeClr val="tx1"/>
                </a:solidFill>
              </a:rPr>
              <a:t>-</a:t>
            </a:r>
            <a:r>
              <a:rPr lang="de-DE" sz="1400" b="1" dirty="0" smtClean="0">
                <a:solidFill>
                  <a:schemeClr val="tx1"/>
                </a:solidFill>
              </a:rPr>
              <a:t>Slave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, </a:t>
            </a:r>
            <a:r>
              <a:rPr lang="hu-HU" sz="1400" b="1" dirty="0" smtClean="0">
                <a:solidFill>
                  <a:schemeClr val="tx1"/>
                </a:solidFill>
              </a:rPr>
              <a:t>Slave egységek száma</a:t>
            </a:r>
            <a:r>
              <a:rPr lang="de-DE" sz="1400" b="1" dirty="0" smtClean="0">
                <a:solidFill>
                  <a:schemeClr val="tx1"/>
                </a:solidFill>
              </a:rPr>
              <a:t>, </a:t>
            </a:r>
            <a:r>
              <a:rPr lang="hu-HU" sz="1400" b="1" dirty="0" smtClean="0">
                <a:solidFill>
                  <a:schemeClr val="tx1"/>
                </a:solidFill>
              </a:rPr>
              <a:t>Kültérik száma</a:t>
            </a:r>
          </a:p>
          <a:p>
            <a:pPr algn="ctr"/>
            <a:r>
              <a:rPr lang="hu-HU" sz="1400" b="1" u="sng" dirty="0">
                <a:solidFill>
                  <a:schemeClr val="tx1"/>
                </a:solidFill>
              </a:rPr>
              <a:t> Állítani kell csak </a:t>
            </a:r>
            <a:r>
              <a:rPr lang="hu-HU" sz="1400" b="1" u="sng" dirty="0" smtClean="0">
                <a:solidFill>
                  <a:schemeClr val="tx1"/>
                </a:solidFill>
              </a:rPr>
              <a:t>a Masteren</a:t>
            </a:r>
            <a:r>
              <a:rPr lang="hu-HU" sz="1400" b="1" dirty="0" smtClean="0">
                <a:solidFill>
                  <a:schemeClr val="tx1"/>
                </a:solidFill>
              </a:rPr>
              <a:t>: végellenállás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endParaRPr lang="hu-HU" sz="14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(</a:t>
            </a:r>
            <a:r>
              <a:rPr lang="de-DE" sz="1400" b="1" dirty="0" smtClean="0">
                <a:solidFill>
                  <a:schemeClr val="tx1"/>
                </a:solidFill>
              </a:rPr>
              <a:t>terminal </a:t>
            </a:r>
            <a:r>
              <a:rPr lang="hu-HU" sz="1400" b="1" dirty="0" smtClean="0">
                <a:solidFill>
                  <a:schemeClr val="tx1"/>
                </a:solidFill>
              </a:rPr>
              <a:t>r</a:t>
            </a:r>
            <a:r>
              <a:rPr lang="de-DE" sz="1400" b="1" dirty="0" smtClean="0">
                <a:solidFill>
                  <a:schemeClr val="tx1"/>
                </a:solidFill>
              </a:rPr>
              <a:t>esistor</a:t>
            </a:r>
            <a:r>
              <a:rPr lang="hu-HU" sz="1400" b="1" dirty="0" smtClean="0">
                <a:solidFill>
                  <a:schemeClr val="tx1"/>
                </a:solidFill>
              </a:rPr>
              <a:t>)</a:t>
            </a:r>
            <a:r>
              <a:rPr lang="de-DE" sz="1400" b="1" dirty="0" smtClean="0">
                <a:solidFill>
                  <a:schemeClr val="tx1"/>
                </a:solidFill>
              </a:rPr>
              <a:t> (SW5-4)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22" name="Abgerundetes Rechteck 121"/>
          <p:cNvSpPr/>
          <p:nvPr/>
        </p:nvSpPr>
        <p:spPr>
          <a:xfrm>
            <a:off x="5292080" y="5013176"/>
            <a:ext cx="3384376" cy="1440160"/>
          </a:xfrm>
          <a:prstGeom prst="roundRect">
            <a:avLst>
              <a:gd name="adj" fmla="val 1247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u="sng" dirty="0" smtClean="0">
                <a:solidFill>
                  <a:schemeClr val="tx1"/>
                </a:solidFill>
              </a:rPr>
              <a:t>Állítani kell mindegyiknél: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Master-Slave, </a:t>
            </a:r>
            <a:r>
              <a:rPr lang="de-DE" sz="1400" b="1" dirty="0">
                <a:solidFill>
                  <a:schemeClr val="tx1"/>
                </a:solidFill>
              </a:rPr>
              <a:t>Slave </a:t>
            </a:r>
            <a:r>
              <a:rPr lang="de-DE" sz="1400" b="1" dirty="0" err="1">
                <a:solidFill>
                  <a:schemeClr val="tx1"/>
                </a:solidFill>
              </a:rPr>
              <a:t>egységek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száma</a:t>
            </a:r>
            <a:r>
              <a:rPr lang="de-DE" sz="1400" b="1" dirty="0">
                <a:solidFill>
                  <a:schemeClr val="tx1"/>
                </a:solidFill>
              </a:rPr>
              <a:t>, </a:t>
            </a:r>
            <a:r>
              <a:rPr lang="de-DE" sz="1400" b="1" dirty="0" err="1">
                <a:solidFill>
                  <a:schemeClr val="tx1"/>
                </a:solidFill>
              </a:rPr>
              <a:t>Kültérik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száma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hu-HU" sz="1400" b="1" u="sng" dirty="0" smtClean="0">
                <a:solidFill>
                  <a:schemeClr val="tx1"/>
                </a:solidFill>
              </a:rPr>
              <a:t>Állítani kell csak a Masteren: </a:t>
            </a:r>
            <a:r>
              <a:rPr lang="hu-HU" sz="1400" b="1" dirty="0" smtClean="0">
                <a:solidFill>
                  <a:schemeClr val="tx1"/>
                </a:solidFill>
              </a:rPr>
              <a:t>végellenállás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endParaRPr lang="hu-HU" sz="14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(</a:t>
            </a:r>
            <a:r>
              <a:rPr lang="de-DE" sz="1400" b="1" dirty="0" smtClean="0">
                <a:solidFill>
                  <a:schemeClr val="tx1"/>
                </a:solidFill>
              </a:rPr>
              <a:t>terminal </a:t>
            </a:r>
            <a:r>
              <a:rPr lang="hu-HU" sz="1400" b="1" dirty="0" smtClean="0">
                <a:solidFill>
                  <a:schemeClr val="tx1"/>
                </a:solidFill>
              </a:rPr>
              <a:t>r</a:t>
            </a:r>
            <a:r>
              <a:rPr lang="de-DE" sz="1400" b="1" dirty="0" err="1" smtClean="0">
                <a:solidFill>
                  <a:schemeClr val="tx1"/>
                </a:solidFill>
              </a:rPr>
              <a:t>esistor</a:t>
            </a:r>
            <a:r>
              <a:rPr lang="hu-HU" sz="1400" b="1" dirty="0" smtClean="0">
                <a:solidFill>
                  <a:schemeClr val="tx1"/>
                </a:solidFill>
              </a:rPr>
              <a:t>)</a:t>
            </a:r>
            <a:r>
              <a:rPr lang="de-DE" sz="1400" b="1" dirty="0" smtClean="0">
                <a:solidFill>
                  <a:schemeClr val="tx1"/>
                </a:solidFill>
              </a:rPr>
              <a:t> (SW5-4)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olumbus-Klima-fejlec"/>
          <p:cNvPicPr>
            <a:picLocks noChangeAspect="1" noChangeArrowheads="1"/>
          </p:cNvPicPr>
          <p:nvPr/>
        </p:nvPicPr>
        <p:blipFill>
          <a:blip r:embed="rId7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Kültéri egység beállítása </a:t>
            </a:r>
            <a:r>
              <a:rPr lang="de-DE" sz="2800" b="1" dirty="0" smtClean="0">
                <a:solidFill>
                  <a:schemeClr val="tx1"/>
                </a:solidFill>
              </a:rPr>
              <a:t>(D</a:t>
            </a:r>
            <a:r>
              <a:rPr lang="hu-HU" sz="2800" b="1" dirty="0" smtClean="0">
                <a:solidFill>
                  <a:schemeClr val="tx1"/>
                </a:solidFill>
              </a:rPr>
              <a:t>IP-kapcsoló</a:t>
            </a:r>
            <a:r>
              <a:rPr lang="de-DE" sz="2800" b="1" dirty="0" smtClean="0">
                <a:solidFill>
                  <a:schemeClr val="tx1"/>
                </a:solidFill>
              </a:rPr>
              <a:t> Set1-Set5)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79512" y="1628800"/>
            <a:ext cx="8568952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Kültéri egység </a:t>
            </a:r>
            <a:r>
              <a:rPr lang="de-DE" sz="2000" b="1" dirty="0" smtClean="0">
                <a:solidFill>
                  <a:schemeClr val="tx1"/>
                </a:solidFill>
              </a:rPr>
              <a:t>D</a:t>
            </a:r>
            <a:r>
              <a:rPr lang="hu-HU" sz="2000" b="1" dirty="0" smtClean="0">
                <a:solidFill>
                  <a:schemeClr val="tx1"/>
                </a:solidFill>
              </a:rPr>
              <a:t>IP</a:t>
            </a:r>
            <a:r>
              <a:rPr lang="de-DE" sz="2000" b="1" dirty="0" smtClean="0">
                <a:solidFill>
                  <a:schemeClr val="tx1"/>
                </a:solidFill>
              </a:rPr>
              <a:t>-</a:t>
            </a:r>
            <a:r>
              <a:rPr lang="hu-HU" sz="2000" b="1" dirty="0" smtClean="0">
                <a:solidFill>
                  <a:schemeClr val="tx1"/>
                </a:solidFill>
              </a:rPr>
              <a:t>kapcsolói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600400" cy="19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sitionsrahmen 12"/>
          <p:cNvSpPr/>
          <p:nvPr/>
        </p:nvSpPr>
        <p:spPr>
          <a:xfrm>
            <a:off x="2915816" y="2924944"/>
            <a:ext cx="864096" cy="1008112"/>
          </a:xfrm>
          <a:prstGeom prst="frame">
            <a:avLst>
              <a:gd name="adj1" fmla="val 21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Positionsrahmen 13"/>
          <p:cNvSpPr/>
          <p:nvPr/>
        </p:nvSpPr>
        <p:spPr>
          <a:xfrm>
            <a:off x="1115616" y="2924944"/>
            <a:ext cx="864096" cy="1008112"/>
          </a:xfrm>
          <a:prstGeom prst="frame">
            <a:avLst>
              <a:gd name="adj1" fmla="val 21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923928" y="2636912"/>
            <a:ext cx="4824536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2 </a:t>
            </a:r>
            <a:r>
              <a:rPr lang="hu-HU" sz="1600" dirty="0" smtClean="0">
                <a:solidFill>
                  <a:schemeClr val="tx1"/>
                </a:solidFill>
              </a:rPr>
              <a:t>és</a:t>
            </a:r>
            <a:r>
              <a:rPr lang="de-DE" sz="1600" dirty="0" smtClean="0">
                <a:solidFill>
                  <a:schemeClr val="tx1"/>
                </a:solidFill>
              </a:rPr>
              <a:t> Set 4</a:t>
            </a:r>
            <a:r>
              <a:rPr lang="hu-HU" sz="1600" dirty="0" smtClean="0">
                <a:solidFill>
                  <a:schemeClr val="tx1"/>
                </a:solidFill>
              </a:rPr>
              <a:t> összes kapcsolója</a:t>
            </a:r>
            <a:r>
              <a:rPr lang="de-DE" sz="1600" dirty="0" smtClean="0">
                <a:solidFill>
                  <a:schemeClr val="tx1"/>
                </a:solidFill>
              </a:rPr>
              <a:t> „Off“ </a:t>
            </a:r>
            <a:r>
              <a:rPr lang="de-DE" sz="1600" dirty="0" err="1" smtClean="0">
                <a:solidFill>
                  <a:schemeClr val="tx1"/>
                </a:solidFill>
              </a:rPr>
              <a:t>po</a:t>
            </a:r>
            <a:r>
              <a:rPr lang="hu-HU" sz="1600" dirty="0" err="1" smtClean="0">
                <a:solidFill>
                  <a:schemeClr val="tx1"/>
                </a:solidFill>
              </a:rPr>
              <a:t>zícióban</a:t>
            </a:r>
            <a:r>
              <a:rPr lang="hu-HU" sz="1600" dirty="0" smtClean="0">
                <a:solidFill>
                  <a:schemeClr val="tx1"/>
                </a:solidFill>
              </a:rPr>
              <a:t> van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923928" y="1988840"/>
            <a:ext cx="4824536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1 </a:t>
            </a:r>
            <a:r>
              <a:rPr lang="hu-HU" sz="1600" dirty="0" smtClean="0">
                <a:solidFill>
                  <a:schemeClr val="tx1"/>
                </a:solidFill>
              </a:rPr>
              <a:t>teljesítmény információ</a:t>
            </a:r>
            <a:r>
              <a:rPr lang="de-DE" sz="1600" dirty="0" smtClean="0">
                <a:solidFill>
                  <a:schemeClr val="tx1"/>
                </a:solidFill>
              </a:rPr>
              <a:t>! </a:t>
            </a:r>
            <a:r>
              <a:rPr lang="hu-HU" sz="1600" dirty="0" smtClean="0">
                <a:solidFill>
                  <a:schemeClr val="tx1"/>
                </a:solidFill>
              </a:rPr>
              <a:t>Gyári beállítás</a:t>
            </a:r>
            <a:r>
              <a:rPr lang="de-DE" sz="1600" dirty="0" smtClean="0">
                <a:solidFill>
                  <a:schemeClr val="tx1"/>
                </a:solidFill>
              </a:rPr>
              <a:t>! </a:t>
            </a:r>
            <a:endParaRPr lang="hu-HU" sz="160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Tilos változtatni!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Positionsrahmen 16"/>
          <p:cNvSpPr/>
          <p:nvPr/>
        </p:nvSpPr>
        <p:spPr>
          <a:xfrm>
            <a:off x="179512" y="2924944"/>
            <a:ext cx="864096" cy="1008112"/>
          </a:xfrm>
          <a:prstGeom prst="frame">
            <a:avLst>
              <a:gd name="adj1" fmla="val 219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Positionsrahmen 17"/>
          <p:cNvSpPr/>
          <p:nvPr/>
        </p:nvSpPr>
        <p:spPr>
          <a:xfrm>
            <a:off x="2483768" y="2924944"/>
            <a:ext cx="432048" cy="1008112"/>
          </a:xfrm>
          <a:prstGeom prst="frame">
            <a:avLst>
              <a:gd name="adj1" fmla="val 21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ositionsrahmen 18"/>
          <p:cNvSpPr/>
          <p:nvPr/>
        </p:nvSpPr>
        <p:spPr>
          <a:xfrm>
            <a:off x="2051720" y="2924944"/>
            <a:ext cx="432048" cy="1008112"/>
          </a:xfrm>
          <a:prstGeom prst="frame">
            <a:avLst>
              <a:gd name="adj1" fmla="val 219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923928" y="3284984"/>
            <a:ext cx="4824536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3-1 </a:t>
            </a:r>
            <a:r>
              <a:rPr lang="hu-HU" sz="1600" dirty="0" smtClean="0">
                <a:solidFill>
                  <a:schemeClr val="tx1"/>
                </a:solidFill>
              </a:rPr>
              <a:t>és</a:t>
            </a:r>
            <a:r>
              <a:rPr lang="de-DE" sz="1600" dirty="0" smtClean="0">
                <a:solidFill>
                  <a:schemeClr val="tx1"/>
                </a:solidFill>
              </a:rPr>
              <a:t> 3-2 </a:t>
            </a:r>
            <a:r>
              <a:rPr lang="hu-HU" sz="1600" dirty="0" smtClean="0">
                <a:solidFill>
                  <a:schemeClr val="tx1"/>
                </a:solidFill>
              </a:rPr>
              <a:t>mindegyik kültérinél be kell állítani hogy melyik a</a:t>
            </a:r>
            <a:r>
              <a:rPr lang="de-DE" sz="1600" dirty="0" smtClean="0">
                <a:solidFill>
                  <a:schemeClr val="tx1"/>
                </a:solidFill>
              </a:rPr>
              <a:t> Master/Slave1/Slave2 </a:t>
            </a:r>
            <a:r>
              <a:rPr lang="hu-HU" sz="1600" dirty="0" smtClean="0">
                <a:solidFill>
                  <a:schemeClr val="tx1"/>
                </a:solidFill>
              </a:rPr>
              <a:t>kültéri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Gyári beállítás:</a:t>
            </a:r>
            <a:r>
              <a:rPr lang="de-DE" sz="1600" dirty="0" smtClean="0">
                <a:solidFill>
                  <a:schemeClr val="tx1"/>
                </a:solidFill>
              </a:rPr>
              <a:t> „Master“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923928" y="4077072"/>
            <a:ext cx="4824536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3-3 </a:t>
            </a:r>
            <a:r>
              <a:rPr lang="hu-HU" sz="1600" dirty="0" smtClean="0">
                <a:solidFill>
                  <a:schemeClr val="tx1"/>
                </a:solidFill>
              </a:rPr>
              <a:t>és</a:t>
            </a:r>
            <a:r>
              <a:rPr lang="de-DE" sz="1600" dirty="0" smtClean="0">
                <a:solidFill>
                  <a:schemeClr val="tx1"/>
                </a:solidFill>
              </a:rPr>
              <a:t> 3-4 </a:t>
            </a:r>
            <a:r>
              <a:rPr lang="hu-HU" sz="1600" dirty="0" smtClean="0">
                <a:solidFill>
                  <a:schemeClr val="tx1"/>
                </a:solidFill>
              </a:rPr>
              <a:t>a csatlakoztatott Slave kültérik száma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Csak a </a:t>
            </a:r>
            <a:r>
              <a:rPr lang="de-DE" sz="1600" dirty="0" smtClean="0">
                <a:solidFill>
                  <a:schemeClr val="tx1"/>
                </a:solidFill>
              </a:rPr>
              <a:t>Master</a:t>
            </a:r>
            <a:r>
              <a:rPr lang="hu-HU" sz="1600" dirty="0" smtClean="0">
                <a:solidFill>
                  <a:schemeClr val="tx1"/>
                </a:solidFill>
              </a:rPr>
              <a:t> kültérinél kell állítani</a:t>
            </a:r>
            <a:r>
              <a:rPr lang="de-DE" sz="1600" dirty="0" smtClean="0">
                <a:solidFill>
                  <a:schemeClr val="tx1"/>
                </a:solidFill>
              </a:rPr>
              <a:t>!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2808312" cy="16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sitionsrahmen 22"/>
          <p:cNvSpPr/>
          <p:nvPr/>
        </p:nvSpPr>
        <p:spPr>
          <a:xfrm>
            <a:off x="1187624" y="4941168"/>
            <a:ext cx="432048" cy="1008112"/>
          </a:xfrm>
          <a:prstGeom prst="frame">
            <a:avLst>
              <a:gd name="adj1" fmla="val 2191"/>
            </a:avLst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Positionsrahmen 23"/>
          <p:cNvSpPr/>
          <p:nvPr/>
        </p:nvSpPr>
        <p:spPr>
          <a:xfrm>
            <a:off x="1763688" y="4941168"/>
            <a:ext cx="432048" cy="1008112"/>
          </a:xfrm>
          <a:prstGeom prst="frame">
            <a:avLst>
              <a:gd name="adj1" fmla="val 2191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923928" y="4869160"/>
            <a:ext cx="4824536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5-1 </a:t>
            </a:r>
            <a:r>
              <a:rPr lang="hu-HU" sz="1600" dirty="0" smtClean="0">
                <a:solidFill>
                  <a:schemeClr val="tx1"/>
                </a:solidFill>
              </a:rPr>
              <a:t>és</a:t>
            </a:r>
            <a:r>
              <a:rPr lang="de-DE" sz="1600" dirty="0" smtClean="0">
                <a:solidFill>
                  <a:schemeClr val="tx1"/>
                </a:solidFill>
              </a:rPr>
              <a:t> 5-2 </a:t>
            </a:r>
            <a:r>
              <a:rPr lang="hu-HU" sz="1600" dirty="0" smtClean="0">
                <a:solidFill>
                  <a:schemeClr val="tx1"/>
                </a:solidFill>
              </a:rPr>
              <a:t>az</a:t>
            </a:r>
            <a:r>
              <a:rPr lang="de-DE" sz="1600" dirty="0" smtClean="0">
                <a:solidFill>
                  <a:schemeClr val="tx1"/>
                </a:solidFill>
              </a:rPr>
              <a:t> RS485 </a:t>
            </a:r>
            <a:r>
              <a:rPr lang="hu-HU" sz="1600" dirty="0" smtClean="0">
                <a:solidFill>
                  <a:schemeClr val="tx1"/>
                </a:solidFill>
              </a:rPr>
              <a:t>kommunikáció beállítása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(a kültérik száma az adott hűtőrendszerben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r>
              <a:rPr lang="hu-HU" sz="1600" dirty="0" smtClean="0">
                <a:solidFill>
                  <a:schemeClr val="tx1"/>
                </a:solidFill>
              </a:rPr>
              <a:t>)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Mindegyik kültérinél be kell állítani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923928" y="5661248"/>
            <a:ext cx="4824536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Set 5-4 </a:t>
            </a:r>
            <a:r>
              <a:rPr lang="hu-HU" sz="1600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 Lon</a:t>
            </a:r>
            <a:r>
              <a:rPr lang="hu-HU" sz="1600" dirty="0" smtClean="0">
                <a:solidFill>
                  <a:schemeClr val="tx1"/>
                </a:solidFill>
              </a:rPr>
              <a:t>W</a:t>
            </a:r>
            <a:r>
              <a:rPr lang="de-DE" sz="1600" dirty="0" err="1" smtClean="0">
                <a:solidFill>
                  <a:schemeClr val="tx1"/>
                </a:solidFill>
              </a:rPr>
              <a:t>orks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kommunikáció végellenállásának (</a:t>
            </a:r>
            <a:r>
              <a:rPr lang="de-DE" sz="1600" smtClean="0">
                <a:solidFill>
                  <a:schemeClr val="tx1"/>
                </a:solidFill>
              </a:rPr>
              <a:t>terminal </a:t>
            </a:r>
            <a:r>
              <a:rPr lang="hu-HU" sz="1600" smtClean="0">
                <a:solidFill>
                  <a:schemeClr val="tx1"/>
                </a:solidFill>
              </a:rPr>
              <a:t>r</a:t>
            </a:r>
            <a:r>
              <a:rPr lang="de-DE" sz="1600" smtClean="0">
                <a:solidFill>
                  <a:schemeClr val="tx1"/>
                </a:solidFill>
              </a:rPr>
              <a:t>esistor</a:t>
            </a:r>
            <a:r>
              <a:rPr lang="hu-HU" sz="1600" dirty="0" smtClean="0">
                <a:solidFill>
                  <a:schemeClr val="tx1"/>
                </a:solidFill>
              </a:rPr>
              <a:t>) beállítása</a:t>
            </a:r>
            <a:r>
              <a:rPr lang="de-DE" sz="1600" dirty="0" smtClean="0">
                <a:solidFill>
                  <a:schemeClr val="tx1"/>
                </a:solidFill>
              </a:rPr>
              <a:t>! </a:t>
            </a:r>
            <a:r>
              <a:rPr lang="hu-HU" sz="1600" dirty="0" smtClean="0">
                <a:solidFill>
                  <a:schemeClr val="tx1"/>
                </a:solidFill>
              </a:rPr>
              <a:t>Csak a </a:t>
            </a:r>
            <a:r>
              <a:rPr lang="de-DE" sz="1600" dirty="0" smtClean="0">
                <a:solidFill>
                  <a:schemeClr val="tx1"/>
                </a:solidFill>
              </a:rPr>
              <a:t>Master</a:t>
            </a:r>
            <a:r>
              <a:rPr lang="hu-HU" sz="1600" dirty="0" smtClean="0">
                <a:solidFill>
                  <a:schemeClr val="tx1"/>
                </a:solidFill>
              </a:rPr>
              <a:t> kültérinél kell állítani</a:t>
            </a:r>
            <a:r>
              <a:rPr lang="de-DE" sz="1600" dirty="0" smtClean="0">
                <a:solidFill>
                  <a:schemeClr val="tx1"/>
                </a:solidFill>
              </a:rPr>
              <a:t>! </a:t>
            </a:r>
            <a:r>
              <a:rPr lang="hu-HU" sz="1600" dirty="0" smtClean="0">
                <a:solidFill>
                  <a:schemeClr val="tx1"/>
                </a:solidFill>
              </a:rPr>
              <a:t>Minden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u="sng" dirty="0" smtClean="0">
                <a:solidFill>
                  <a:schemeClr val="tx1"/>
                </a:solidFill>
              </a:rPr>
              <a:t>hálózati szegmensben egy </a:t>
            </a:r>
            <a:r>
              <a:rPr lang="hu-HU" sz="1600" dirty="0" smtClean="0">
                <a:solidFill>
                  <a:schemeClr val="tx1"/>
                </a:solidFill>
              </a:rPr>
              <a:t>végellenállásnak </a:t>
            </a:r>
            <a:r>
              <a:rPr lang="hu-HU" sz="1600" dirty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Termial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Resistor</a:t>
            </a:r>
            <a:r>
              <a:rPr lang="hu-HU" sz="1600" dirty="0" smtClean="0">
                <a:solidFill>
                  <a:schemeClr val="tx1"/>
                </a:solidFill>
              </a:rPr>
              <a:t>) kell lennie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7" name="Rechteck 26"/>
          <p:cNvSpPr/>
          <p:nvPr/>
        </p:nvSpPr>
        <p:spPr>
          <a:xfrm>
            <a:off x="251520" y="4149080"/>
            <a:ext cx="144016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Minden kültérinél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123728" y="4149080"/>
            <a:ext cx="1575792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Csak a </a:t>
            </a:r>
            <a:r>
              <a:rPr lang="de-DE" sz="1600" b="1" dirty="0" smtClean="0">
                <a:solidFill>
                  <a:schemeClr val="tx1"/>
                </a:solidFill>
              </a:rPr>
              <a:t>Master </a:t>
            </a:r>
            <a:r>
              <a:rPr lang="hu-HU" sz="1600" b="1" dirty="0" smtClean="0">
                <a:solidFill>
                  <a:schemeClr val="tx1"/>
                </a:solidFill>
              </a:rPr>
              <a:t>kültérinél</a:t>
            </a:r>
            <a:endParaRPr lang="de-DE" sz="1600" b="1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/>
          <p:cNvCxnSpPr>
            <a:stCxn id="27" idx="0"/>
            <a:endCxn id="13" idx="2"/>
          </p:cNvCxnSpPr>
          <p:nvPr/>
        </p:nvCxnSpPr>
        <p:spPr>
          <a:xfrm rot="5400000" flipH="1" flipV="1">
            <a:off x="2051720" y="2852936"/>
            <a:ext cx="216024" cy="23762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7" idx="0"/>
            <a:endCxn id="19" idx="2"/>
          </p:cNvCxnSpPr>
          <p:nvPr/>
        </p:nvCxnSpPr>
        <p:spPr>
          <a:xfrm rot="5400000" flipH="1" flipV="1">
            <a:off x="1511660" y="3392996"/>
            <a:ext cx="216024" cy="12961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7" idx="0"/>
            <a:endCxn id="14" idx="2"/>
          </p:cNvCxnSpPr>
          <p:nvPr/>
        </p:nvCxnSpPr>
        <p:spPr>
          <a:xfrm rot="5400000" flipH="1" flipV="1">
            <a:off x="1151620" y="3753036"/>
            <a:ext cx="216024" cy="5760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7" idx="0"/>
            <a:endCxn id="17" idx="2"/>
          </p:cNvCxnSpPr>
          <p:nvPr/>
        </p:nvCxnSpPr>
        <p:spPr>
          <a:xfrm rot="16200000" flipV="1">
            <a:off x="683568" y="3861048"/>
            <a:ext cx="216024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rot="16200000" flipV="1">
            <a:off x="2699792" y="3861048"/>
            <a:ext cx="216024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olumbus-Klima-fejlec"/>
          <p:cNvPicPr>
            <a:picLocks noChangeAspect="1" noChangeArrowheads="1"/>
          </p:cNvPicPr>
          <p:nvPr/>
        </p:nvPicPr>
        <p:blipFill>
          <a:blip r:embed="rId6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Kültéri egység beállításai </a:t>
            </a:r>
            <a:r>
              <a:rPr lang="de-DE" sz="2800" b="1" dirty="0" smtClean="0">
                <a:solidFill>
                  <a:schemeClr val="tx1"/>
                </a:solidFill>
              </a:rPr>
              <a:t>(</a:t>
            </a:r>
            <a:r>
              <a:rPr lang="hu-HU" sz="2800" b="1" dirty="0" err="1" smtClean="0">
                <a:solidFill>
                  <a:schemeClr val="tx1"/>
                </a:solidFill>
              </a:rPr>
              <a:t>DIP-Kapcsolók</a:t>
            </a:r>
            <a:r>
              <a:rPr lang="de-DE" sz="2800" b="1" dirty="0" smtClean="0">
                <a:solidFill>
                  <a:schemeClr val="tx1"/>
                </a:solidFill>
              </a:rPr>
              <a:t>)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3960440" cy="26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3960440" cy="67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4892508"/>
            <a:ext cx="3960440" cy="19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84784"/>
            <a:ext cx="4536504" cy="7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276872"/>
            <a:ext cx="4551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olumbus-Klima-fejlec"/>
          <p:cNvPicPr>
            <a:picLocks noChangeAspect="1" noChangeArrowheads="1"/>
          </p:cNvPicPr>
          <p:nvPr/>
        </p:nvPicPr>
        <p:blipFill>
          <a:blip r:embed="rId9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Abgerundetes Rechteck 74"/>
          <p:cNvSpPr/>
          <p:nvPr/>
        </p:nvSpPr>
        <p:spPr>
          <a:xfrm>
            <a:off x="35496" y="4941168"/>
            <a:ext cx="8979296" cy="288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Abgerundetes Rechteck 71"/>
          <p:cNvSpPr/>
          <p:nvPr/>
        </p:nvSpPr>
        <p:spPr>
          <a:xfrm>
            <a:off x="35496" y="6597352"/>
            <a:ext cx="8979296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Abgerundetes Rechteck 72"/>
          <p:cNvSpPr/>
          <p:nvPr/>
        </p:nvSpPr>
        <p:spPr>
          <a:xfrm>
            <a:off x="7020272" y="6597352"/>
            <a:ext cx="1952600" cy="144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Végellenállás beállítás </a:t>
            </a:r>
            <a:r>
              <a:rPr lang="de-DE" sz="700" b="1" dirty="0" smtClean="0">
                <a:solidFill>
                  <a:schemeClr val="tx1"/>
                </a:solidFill>
              </a:rPr>
              <a:t>(</a:t>
            </a:r>
            <a:r>
              <a:rPr lang="hu-HU" sz="700" b="1" dirty="0" smtClean="0">
                <a:solidFill>
                  <a:schemeClr val="tx1"/>
                </a:solidFill>
              </a:rPr>
              <a:t>csak</a:t>
            </a:r>
            <a:r>
              <a:rPr lang="de-DE" sz="700" b="1" dirty="0" smtClean="0">
                <a:solidFill>
                  <a:schemeClr val="tx1"/>
                </a:solidFill>
              </a:rPr>
              <a:t> Master </a:t>
            </a:r>
            <a:r>
              <a:rPr lang="hu-HU" sz="700" b="1" dirty="0" smtClean="0">
                <a:solidFill>
                  <a:schemeClr val="tx1"/>
                </a:solidFill>
              </a:rPr>
              <a:t>kültéri</a:t>
            </a:r>
            <a:r>
              <a:rPr lang="de-DE" sz="7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0" name="Abgerundetes Rechteck 69"/>
          <p:cNvSpPr/>
          <p:nvPr/>
        </p:nvSpPr>
        <p:spPr>
          <a:xfrm>
            <a:off x="35496" y="6093296"/>
            <a:ext cx="8979296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7020272" y="6093296"/>
            <a:ext cx="1930896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Kültéri egységek száma szerinti beállítás (</a:t>
            </a:r>
            <a:r>
              <a:rPr lang="de-DE" sz="1200" b="1" dirty="0" smtClean="0">
                <a:solidFill>
                  <a:schemeClr val="tx1"/>
                </a:solidFill>
              </a:rPr>
              <a:t>RS 485 </a:t>
            </a:r>
            <a:r>
              <a:rPr lang="hu-HU" sz="1200" b="1" dirty="0" smtClean="0">
                <a:solidFill>
                  <a:schemeClr val="tx1"/>
                </a:solidFill>
              </a:rPr>
              <a:t>kommunikáció)</a:t>
            </a:r>
            <a:endParaRPr lang="de-DE" sz="1200" b="1" dirty="0" smtClean="0">
              <a:solidFill>
                <a:schemeClr val="tx1"/>
              </a:solidFill>
            </a:endParaRPr>
          </a:p>
        </p:txBody>
      </p:sp>
      <p:sp>
        <p:nvSpPr>
          <p:cNvPr id="68" name="Abgerundetes Rechteck 67"/>
          <p:cNvSpPr/>
          <p:nvPr/>
        </p:nvSpPr>
        <p:spPr>
          <a:xfrm>
            <a:off x="35496" y="5301208"/>
            <a:ext cx="897929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Abgerundetes Rechteck 68"/>
          <p:cNvSpPr/>
          <p:nvPr/>
        </p:nvSpPr>
        <p:spPr>
          <a:xfrm>
            <a:off x="7020272" y="5301208"/>
            <a:ext cx="193089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Ne változtassa</a:t>
            </a:r>
            <a:r>
              <a:rPr lang="de-DE" sz="1400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Gyári beállítás: mindegyik OFF</a:t>
            </a:r>
            <a:r>
              <a:rPr lang="de-DE" sz="1400" b="1" dirty="0" smtClean="0">
                <a:solidFill>
                  <a:schemeClr val="tx1"/>
                </a:solidFill>
              </a:rPr>
              <a:t>!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35496" y="4536000"/>
            <a:ext cx="8979296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Abgerundetes Rechteck 66"/>
          <p:cNvSpPr/>
          <p:nvPr/>
        </p:nvSpPr>
        <p:spPr>
          <a:xfrm>
            <a:off x="7020272" y="4536000"/>
            <a:ext cx="1930896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Master / Slave1/ Slave 2 </a:t>
            </a:r>
            <a:r>
              <a:rPr lang="hu-HU" sz="1200" b="1" dirty="0" smtClean="0">
                <a:solidFill>
                  <a:schemeClr val="tx1"/>
                </a:solidFill>
              </a:rPr>
              <a:t>beállítás</a:t>
            </a:r>
          </a:p>
        </p:txBody>
      </p:sp>
      <p:sp>
        <p:nvSpPr>
          <p:cNvPr id="64" name="Abgerundetes Rechteck 63"/>
          <p:cNvSpPr/>
          <p:nvPr/>
        </p:nvSpPr>
        <p:spPr>
          <a:xfrm>
            <a:off x="57200" y="3789040"/>
            <a:ext cx="897929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Abgerundetes Rechteck 64"/>
          <p:cNvSpPr/>
          <p:nvPr/>
        </p:nvSpPr>
        <p:spPr>
          <a:xfrm>
            <a:off x="7020272" y="3789040"/>
            <a:ext cx="1952600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Ne változtassa</a:t>
            </a:r>
            <a:r>
              <a:rPr lang="de-DE" sz="1400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Gyári beállítás: mindegyik OFF</a:t>
            </a:r>
            <a:r>
              <a:rPr lang="de-DE" sz="1400" b="1" dirty="0" smtClean="0">
                <a:solidFill>
                  <a:schemeClr val="tx1"/>
                </a:solidFill>
              </a:rPr>
              <a:t>!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57200" y="3068960"/>
            <a:ext cx="8979296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DIP-</a:t>
            </a:r>
            <a:r>
              <a:rPr lang="de-DE" sz="2800" b="1" dirty="0" err="1" smtClean="0">
                <a:solidFill>
                  <a:schemeClr val="tx1"/>
                </a:solidFill>
              </a:rPr>
              <a:t>kapcsoló</a:t>
            </a:r>
            <a:r>
              <a:rPr lang="hu-HU" sz="2800" b="1" dirty="0" smtClean="0">
                <a:solidFill>
                  <a:schemeClr val="tx1"/>
                </a:solidFill>
              </a:rPr>
              <a:t>k állása </a:t>
            </a:r>
            <a:r>
              <a:rPr lang="de-DE" sz="2800" b="1" dirty="0" smtClean="0">
                <a:solidFill>
                  <a:schemeClr val="tx1"/>
                </a:solidFill>
              </a:rPr>
              <a:t>(Set1-Set5)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07504" y="1484784"/>
            <a:ext cx="662473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Hány kültéri egység van egy hűtőkörben?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4"/>
            <a:ext cx="2019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0" descr="14-16-HP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06" y="2204864"/>
            <a:ext cx="513010" cy="635967"/>
          </a:xfrm>
          <a:prstGeom prst="rect">
            <a:avLst/>
          </a:prstGeom>
          <a:noFill/>
        </p:spPr>
      </p:pic>
      <p:grpSp>
        <p:nvGrpSpPr>
          <p:cNvPr id="29" name="Group 55"/>
          <p:cNvGrpSpPr>
            <a:grpSpLocks/>
          </p:cNvGrpSpPr>
          <p:nvPr/>
        </p:nvGrpSpPr>
        <p:grpSpPr bwMode="auto">
          <a:xfrm>
            <a:off x="4932040" y="2204864"/>
            <a:ext cx="1152128" cy="648072"/>
            <a:chOff x="1587" y="1938"/>
            <a:chExt cx="2448" cy="1492"/>
          </a:xfrm>
        </p:grpSpPr>
        <p:pic>
          <p:nvPicPr>
            <p:cNvPr id="30" name="Picture 56" descr="14-16-HP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7" y="1938"/>
              <a:ext cx="1095" cy="1356"/>
            </a:xfrm>
            <a:prstGeom prst="rect">
              <a:avLst/>
            </a:prstGeom>
            <a:noFill/>
          </p:spPr>
        </p:pic>
        <p:pic>
          <p:nvPicPr>
            <p:cNvPr id="31" name="Picture 57" descr="8-10-12-HP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3" y="2000"/>
              <a:ext cx="1057" cy="1361"/>
            </a:xfrm>
            <a:prstGeom prst="rect">
              <a:avLst/>
            </a:prstGeom>
            <a:noFill/>
          </p:spPr>
        </p:pic>
        <p:pic>
          <p:nvPicPr>
            <p:cNvPr id="32" name="Picture 58" descr="8-10-12-HP_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" y="1978"/>
              <a:ext cx="1128" cy="1452"/>
            </a:xfrm>
            <a:prstGeom prst="rect">
              <a:avLst/>
            </a:prstGeom>
            <a:noFill/>
          </p:spPr>
        </p:pic>
      </p:grpSp>
      <p:sp>
        <p:nvSpPr>
          <p:cNvPr id="35" name="Abgerundetes Rechteck 34"/>
          <p:cNvSpPr/>
          <p:nvPr/>
        </p:nvSpPr>
        <p:spPr>
          <a:xfrm>
            <a:off x="107504" y="1844824"/>
            <a:ext cx="158417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 </a:t>
            </a:r>
            <a:r>
              <a:rPr lang="hu-HU" sz="1600" dirty="0" smtClean="0">
                <a:solidFill>
                  <a:schemeClr val="tx1"/>
                </a:solidFill>
              </a:rPr>
              <a:t>kültéri egység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945813" y="1844824"/>
            <a:ext cx="158417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 </a:t>
            </a:r>
            <a:r>
              <a:rPr lang="hu-HU" sz="1600" dirty="0" smtClean="0">
                <a:solidFill>
                  <a:schemeClr val="tx1"/>
                </a:solidFill>
              </a:rPr>
              <a:t>kültéri egység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716016" y="1844824"/>
            <a:ext cx="158417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3 </a:t>
            </a:r>
            <a:r>
              <a:rPr lang="hu-HU" sz="1600" dirty="0" smtClean="0">
                <a:solidFill>
                  <a:schemeClr val="tx1"/>
                </a:solidFill>
              </a:rPr>
              <a:t>kültéri egység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11560" y="213285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Master</a:t>
            </a:r>
            <a:endParaRPr lang="de-DE" sz="8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4940424" y="2132856"/>
            <a:ext cx="1143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Master Slave 1 Slave 2</a:t>
            </a:r>
            <a:endParaRPr lang="de-DE" sz="800" b="1" dirty="0"/>
          </a:p>
        </p:txBody>
      </p:sp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2809909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Slave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5076056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Slave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/>
        </p:nvGraphicFramePr>
        <p:xfrm>
          <a:off x="6084168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Slave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0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7213" y="2060848"/>
            <a:ext cx="1057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6" descr="14-16-H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908" y="2204864"/>
            <a:ext cx="515351" cy="588998"/>
          </a:xfrm>
          <a:prstGeom prst="rect">
            <a:avLst/>
          </a:prstGeom>
          <a:noFill/>
        </p:spPr>
      </p:pic>
      <p:pic>
        <p:nvPicPr>
          <p:cNvPr id="54" name="Picture 57" descr="8-10-12-HP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0474" y="2231795"/>
            <a:ext cx="497467" cy="591170"/>
          </a:xfrm>
          <a:prstGeom prst="rect">
            <a:avLst/>
          </a:prstGeom>
          <a:noFill/>
        </p:spPr>
      </p:pic>
      <p:sp>
        <p:nvSpPr>
          <p:cNvPr id="39" name="Textfeld 38"/>
          <p:cNvSpPr txBox="1"/>
          <p:nvPr/>
        </p:nvSpPr>
        <p:spPr>
          <a:xfrm>
            <a:off x="2305853" y="213285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Master Slave 1</a:t>
            </a:r>
            <a:endParaRPr lang="de-DE" sz="800" b="1" dirty="0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/>
        </p:nvGraphicFramePr>
        <p:xfrm>
          <a:off x="433645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Gerade Verbindung 56"/>
          <p:cNvCxnSpPr/>
          <p:nvPr/>
        </p:nvCxnSpPr>
        <p:spPr>
          <a:xfrm rot="5400000">
            <a:off x="-851706" y="4315408"/>
            <a:ext cx="5085978" cy="79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5400000">
            <a:off x="1309328" y="4315408"/>
            <a:ext cx="5085978" cy="79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7020272" y="3068960"/>
            <a:ext cx="1994520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A kültéri teljesítménye.  Ne változtassa!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6948265" y="5013176"/>
            <a:ext cx="2024608" cy="216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Slave </a:t>
            </a:r>
            <a:r>
              <a:rPr lang="hu-HU" sz="1200" b="1" dirty="0" err="1" smtClean="0">
                <a:solidFill>
                  <a:schemeClr val="tx1"/>
                </a:solidFill>
              </a:rPr>
              <a:t>egys.száma</a:t>
            </a:r>
            <a:r>
              <a:rPr lang="de-DE" sz="1000" b="1" dirty="0" smtClean="0">
                <a:solidFill>
                  <a:schemeClr val="tx1"/>
                </a:solidFill>
              </a:rPr>
              <a:t>(</a:t>
            </a:r>
            <a:r>
              <a:rPr lang="hu-HU" sz="1000" b="1" dirty="0" smtClean="0">
                <a:solidFill>
                  <a:schemeClr val="tx1"/>
                </a:solidFill>
              </a:rPr>
              <a:t>csak Master)</a:t>
            </a:r>
          </a:p>
        </p:txBody>
      </p:sp>
      <p:graphicFrame>
        <p:nvGraphicFramePr>
          <p:cNvPr id="45" name="Tabelle 44"/>
          <p:cNvGraphicFramePr>
            <a:graphicFrameLocks noGrp="1"/>
          </p:cNvGraphicFramePr>
          <p:nvPr/>
        </p:nvGraphicFramePr>
        <p:xfrm>
          <a:off x="1801797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elle 45"/>
          <p:cNvGraphicFramePr>
            <a:graphicFrameLocks noGrp="1"/>
          </p:cNvGraphicFramePr>
          <p:nvPr/>
        </p:nvGraphicFramePr>
        <p:xfrm>
          <a:off x="4067944" y="2924944"/>
          <a:ext cx="897995" cy="3810000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16024"/>
                <a:gridCol w="33899"/>
              </a:tblGrid>
              <a:tr h="839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Master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1-4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2-4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3-4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4-4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6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 5-4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Textfeld 46"/>
          <p:cNvSpPr txBox="1"/>
          <p:nvPr/>
        </p:nvSpPr>
        <p:spPr>
          <a:xfrm>
            <a:off x="539552" y="2493476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AYJ126LALH</a:t>
            </a:r>
            <a:endParaRPr lang="de-DE" sz="800" b="1" dirty="0"/>
          </a:p>
        </p:txBody>
      </p:sp>
      <p:sp>
        <p:nvSpPr>
          <p:cNvPr id="52" name="Textfeld 51"/>
          <p:cNvSpPr txBox="1"/>
          <p:nvPr/>
        </p:nvSpPr>
        <p:spPr>
          <a:xfrm>
            <a:off x="2195736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AYJ126LALH + AJYA72LALH</a:t>
            </a:r>
            <a:endParaRPr lang="de-DE" sz="8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5148064" y="23488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AYJ126LALH + AJYA72LALH + AJYA72LALH</a:t>
            </a:r>
            <a:endParaRPr lang="de-DE" sz="800" b="1" dirty="0"/>
          </a:p>
        </p:txBody>
      </p:sp>
      <p:sp>
        <p:nvSpPr>
          <p:cNvPr id="58" name="Rechteck 57"/>
          <p:cNvSpPr/>
          <p:nvPr/>
        </p:nvSpPr>
        <p:spPr>
          <a:xfrm>
            <a:off x="7092280" y="2636912"/>
            <a:ext cx="18722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Kézi beállítás</a:t>
            </a:r>
            <a:r>
              <a:rPr lang="de-DE" sz="1200" dirty="0" smtClean="0">
                <a:solidFill>
                  <a:schemeClr val="tx1"/>
                </a:solidFill>
              </a:rPr>
              <a:t>!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 descr="Columbus-Klima-fejlec"/>
          <p:cNvPicPr>
            <a:picLocks noChangeAspect="1" noChangeArrowheads="1"/>
          </p:cNvPicPr>
          <p:nvPr/>
        </p:nvPicPr>
        <p:blipFill>
          <a:blip r:embed="rId10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bgerundetes Rechteck 86"/>
          <p:cNvSpPr/>
          <p:nvPr/>
        </p:nvSpPr>
        <p:spPr>
          <a:xfrm>
            <a:off x="4572000" y="4941168"/>
            <a:ext cx="4248472" cy="191683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899592" y="4941168"/>
            <a:ext cx="3456384" cy="191683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48691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27384"/>
            <a:ext cx="91440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7504" y="980728"/>
            <a:ext cx="8856984" cy="4320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Beltéri egységek beállítása</a:t>
            </a:r>
            <a:r>
              <a:rPr lang="de-DE" sz="2800" b="1" dirty="0" smtClean="0">
                <a:solidFill>
                  <a:schemeClr val="tx1"/>
                </a:solidFill>
              </a:rPr>
              <a:t> (</a:t>
            </a:r>
            <a:r>
              <a:rPr lang="hu-HU" sz="2800" b="1" dirty="0" smtClean="0">
                <a:solidFill>
                  <a:schemeClr val="tx1"/>
                </a:solidFill>
              </a:rPr>
              <a:t>Hűtőköri és beltéri cím</a:t>
            </a:r>
            <a:r>
              <a:rPr lang="de-DE" sz="2800" b="1" dirty="0" smtClean="0">
                <a:solidFill>
                  <a:schemeClr val="tx1"/>
                </a:solidFill>
              </a:rPr>
              <a:t>)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07504" y="1484784"/>
            <a:ext cx="8856984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Melyik címzéstípust akarja használni a beltériken?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2204864"/>
            <a:ext cx="446449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Manuális címzés a forgókapcsolókkal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788024" y="2060848"/>
            <a:ext cx="1872208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solidFill>
                  <a:schemeClr val="tx1"/>
                </a:solidFill>
              </a:rPr>
              <a:t>Auto</a:t>
            </a:r>
            <a:r>
              <a:rPr lang="hu-HU" sz="1600" dirty="0" smtClean="0">
                <a:solidFill>
                  <a:schemeClr val="tx1"/>
                </a:solidFill>
              </a:rPr>
              <a:t>. beltéri címzés a kültéri egység által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16016" y="2996952"/>
            <a:ext cx="4320480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 beltéri egységek automata címzését a kültéri egységen végezheti el.  Ezután folytassa a beltéri egységek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hu-HU" sz="1600" smtClean="0">
                <a:solidFill>
                  <a:schemeClr val="tx1"/>
                </a:solidFill>
              </a:rPr>
              <a:t>DIP-kapcsoló</a:t>
            </a:r>
            <a:r>
              <a:rPr lang="hu-HU" sz="1600" dirty="0" smtClean="0">
                <a:solidFill>
                  <a:schemeClr val="tx1"/>
                </a:solidFill>
              </a:rPr>
              <a:t> beállításával (köv. old.)</a:t>
            </a:r>
            <a:r>
              <a:rPr lang="de-DE" sz="1600" dirty="0" smtClean="0">
                <a:solidFill>
                  <a:schemeClr val="tx1"/>
                </a:solidFill>
              </a:rPr>
              <a:t>!  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522600"/>
            <a:ext cx="2304256" cy="15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s Rechteck 12"/>
          <p:cNvSpPr/>
          <p:nvPr/>
        </p:nvSpPr>
        <p:spPr>
          <a:xfrm>
            <a:off x="107504" y="4077072"/>
            <a:ext cx="417646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Állítsa be a </a:t>
            </a:r>
            <a:r>
              <a:rPr lang="de-DE" sz="1400" b="1" dirty="0" err="1" smtClean="0">
                <a:solidFill>
                  <a:schemeClr val="tx1"/>
                </a:solidFill>
              </a:rPr>
              <a:t>SW7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és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SW8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forgókapcsolót minden beltéri egységen</a:t>
            </a:r>
            <a:r>
              <a:rPr lang="de-DE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>
                <a:solidFill>
                  <a:schemeClr val="tx1"/>
                </a:solidFill>
              </a:rPr>
              <a:t>hűtőköri cím</a:t>
            </a:r>
            <a:r>
              <a:rPr lang="de-DE" sz="1400" b="1" dirty="0" smtClean="0">
                <a:solidFill>
                  <a:schemeClr val="tx1"/>
                </a:solidFill>
              </a:rPr>
              <a:t>) </a:t>
            </a:r>
            <a:r>
              <a:rPr lang="hu-HU" sz="1400" b="1" dirty="0" smtClean="0">
                <a:solidFill>
                  <a:schemeClr val="tx1"/>
                </a:solidFill>
              </a:rPr>
              <a:t>a hozzá tartozó hűtőkörnek megfelelően.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679504" y="4077072"/>
            <a:ext cx="435699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Adja meg a </a:t>
            </a:r>
            <a:r>
              <a:rPr lang="de-DE" sz="1400" b="1" dirty="0" smtClean="0">
                <a:solidFill>
                  <a:schemeClr val="tx1"/>
                </a:solidFill>
              </a:rPr>
              <a:t>SW</a:t>
            </a:r>
            <a:r>
              <a:rPr lang="hu-HU" sz="1400" b="1" dirty="0" smtClean="0">
                <a:solidFill>
                  <a:schemeClr val="tx1"/>
                </a:solidFill>
              </a:rPr>
              <a:t>6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és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SW</a:t>
            </a:r>
            <a:r>
              <a:rPr lang="hu-HU" sz="1400" b="1" dirty="0" smtClean="0">
                <a:solidFill>
                  <a:schemeClr val="tx1"/>
                </a:solidFill>
              </a:rPr>
              <a:t>7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forgókapcsolóval </a:t>
            </a:r>
            <a:r>
              <a:rPr lang="hu-HU" sz="1400" b="1" dirty="0">
                <a:solidFill>
                  <a:schemeClr val="tx1"/>
                </a:solidFill>
              </a:rPr>
              <a:t>minden beltéri </a:t>
            </a:r>
            <a:r>
              <a:rPr lang="hu-HU" sz="1400" b="1" dirty="0" smtClean="0">
                <a:solidFill>
                  <a:schemeClr val="tx1"/>
                </a:solidFill>
              </a:rPr>
              <a:t>egységnek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smtClean="0">
                <a:solidFill>
                  <a:schemeClr val="tx1"/>
                </a:solidFill>
              </a:rPr>
              <a:t>a beltéri címét a hűtőkörben.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55776" y="2522600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Példa beltéri: </a:t>
            </a:r>
            <a:r>
              <a:rPr lang="de-DE" sz="1400" b="1" dirty="0" err="1" smtClean="0">
                <a:solidFill>
                  <a:schemeClr val="tx1"/>
                </a:solidFill>
              </a:rPr>
              <a:t>ARXB24LATH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55776" y="3098664"/>
            <a:ext cx="201622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Beltéri cím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55776" y="3602720"/>
            <a:ext cx="201622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Hűtőköri cím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8" name="Positionsrahmen 17"/>
          <p:cNvSpPr/>
          <p:nvPr/>
        </p:nvSpPr>
        <p:spPr>
          <a:xfrm>
            <a:off x="107504" y="2882640"/>
            <a:ext cx="914400" cy="3600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ositionsrahmen 18"/>
          <p:cNvSpPr/>
          <p:nvPr/>
        </p:nvSpPr>
        <p:spPr>
          <a:xfrm>
            <a:off x="107504" y="3314688"/>
            <a:ext cx="914400" cy="3600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7" idx="1"/>
            <a:endCxn id="19" idx="3"/>
          </p:cNvCxnSpPr>
          <p:nvPr/>
        </p:nvCxnSpPr>
        <p:spPr>
          <a:xfrm rot="10800000">
            <a:off x="1021904" y="3494708"/>
            <a:ext cx="1533872" cy="3240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6" idx="1"/>
            <a:endCxn id="18" idx="3"/>
          </p:cNvCxnSpPr>
          <p:nvPr/>
        </p:nvCxnSpPr>
        <p:spPr>
          <a:xfrm rot="10800000">
            <a:off x="1021904" y="3062660"/>
            <a:ext cx="1533872" cy="2520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5076056" y="6033255"/>
            <a:ext cx="1152128" cy="648072"/>
            <a:chOff x="1587" y="1938"/>
            <a:chExt cx="2448" cy="1492"/>
          </a:xfrm>
        </p:grpSpPr>
        <p:pic>
          <p:nvPicPr>
            <p:cNvPr id="27" name="Picture 56" descr="14-16-HP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1938"/>
              <a:ext cx="1095" cy="1356"/>
            </a:xfrm>
            <a:prstGeom prst="rect">
              <a:avLst/>
            </a:prstGeom>
            <a:noFill/>
          </p:spPr>
        </p:pic>
        <p:pic>
          <p:nvPicPr>
            <p:cNvPr id="28" name="Picture 57" descr="8-10-12-HP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3" y="2000"/>
              <a:ext cx="1057" cy="1361"/>
            </a:xfrm>
            <a:prstGeom prst="rect">
              <a:avLst/>
            </a:prstGeom>
            <a:noFill/>
          </p:spPr>
        </p:pic>
        <p:pic>
          <p:nvPicPr>
            <p:cNvPr id="29" name="Picture 58" descr="8-10-12-HP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" y="1978"/>
              <a:ext cx="1128" cy="1452"/>
            </a:xfrm>
            <a:prstGeom prst="rect">
              <a:avLst/>
            </a:prstGeom>
            <a:noFill/>
          </p:spPr>
        </p:pic>
      </p:grpSp>
      <p:pic>
        <p:nvPicPr>
          <p:cNvPr id="30" name="Picture 60" descr="14-16-HP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6033255"/>
            <a:ext cx="513010" cy="635967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2051720" y="574522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00</a:t>
            </a:r>
            <a:endParaRPr lang="de-DE" sz="14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5148064" y="574522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01   01   01</a:t>
            </a:r>
            <a:endParaRPr lang="de-DE" sz="1400" b="1" dirty="0"/>
          </a:p>
        </p:txBody>
      </p:sp>
      <p:cxnSp>
        <p:nvCxnSpPr>
          <p:cNvPr id="33" name="Gerade Verbindung 32"/>
          <p:cNvCxnSpPr/>
          <p:nvPr/>
        </p:nvCxnSpPr>
        <p:spPr>
          <a:xfrm rot="5400000">
            <a:off x="1943708" y="6574109"/>
            <a:ext cx="361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5400000">
            <a:off x="5040052" y="6574109"/>
            <a:ext cx="361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5400000">
            <a:off x="5004842" y="6536517"/>
            <a:ext cx="28803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>
            <a:off x="1908498" y="6536517"/>
            <a:ext cx="28803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4932834" y="6680533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5400000">
            <a:off x="4320766" y="6068465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836490" y="6680533"/>
            <a:ext cx="20764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5400000">
            <a:off x="1224422" y="6068465"/>
            <a:ext cx="122413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5400000">
            <a:off x="5491656" y="6481751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5291944" y="6563991"/>
            <a:ext cx="540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>
            <a:off x="5203624" y="6481751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5400000">
            <a:off x="5723944" y="6481751"/>
            <a:ext cx="178500" cy="15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5004048" y="6265248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 X  Z  H</a:t>
            </a:r>
            <a:endParaRPr lang="de-DE" sz="700" dirty="0"/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5148064" y="5373216"/>
            <a:ext cx="3168352" cy="1196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229200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262927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 descr="AR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5262927"/>
            <a:ext cx="504056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Gerade Verbindung 49"/>
          <p:cNvCxnSpPr/>
          <p:nvPr/>
        </p:nvCxnSpPr>
        <p:spPr>
          <a:xfrm flipV="1">
            <a:off x="1691680" y="5373216"/>
            <a:ext cx="2232248" cy="1196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229200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Gerade Verbindung 52"/>
          <p:cNvCxnSpPr/>
          <p:nvPr/>
        </p:nvCxnSpPr>
        <p:spPr>
          <a:xfrm flipV="1">
            <a:off x="2123728" y="6755713"/>
            <a:ext cx="3096344" cy="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243549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243549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243549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229200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0" descr="AUYA18-24L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229200"/>
            <a:ext cx="504056" cy="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feld 69"/>
          <p:cNvSpPr txBox="1"/>
          <p:nvPr/>
        </p:nvSpPr>
        <p:spPr>
          <a:xfrm>
            <a:off x="1547664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00</a:t>
            </a:r>
          </a:p>
          <a:p>
            <a:r>
              <a:rPr lang="de-DE" sz="1200" dirty="0" smtClean="0"/>
              <a:t>00</a:t>
            </a:r>
            <a:endParaRPr lang="de-DE" sz="1200" dirty="0"/>
          </a:p>
        </p:txBody>
      </p:sp>
      <p:sp>
        <p:nvSpPr>
          <p:cNvPr id="71" name="Textfeld 70"/>
          <p:cNvSpPr txBox="1"/>
          <p:nvPr/>
        </p:nvSpPr>
        <p:spPr>
          <a:xfrm>
            <a:off x="2267744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01</a:t>
            </a:r>
          </a:p>
          <a:p>
            <a:r>
              <a:rPr lang="de-DE" sz="1200" dirty="0" smtClean="0"/>
              <a:t>00</a:t>
            </a:r>
            <a:endParaRPr lang="de-DE" sz="12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87824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02</a:t>
            </a:r>
          </a:p>
          <a:p>
            <a:r>
              <a:rPr lang="de-DE" sz="1200" dirty="0" smtClean="0"/>
              <a:t>00</a:t>
            </a:r>
            <a:endParaRPr lang="de-DE" sz="1200" dirty="0"/>
          </a:p>
        </p:txBody>
      </p:sp>
      <p:sp>
        <p:nvSpPr>
          <p:cNvPr id="73" name="Textfeld 72"/>
          <p:cNvSpPr txBox="1"/>
          <p:nvPr/>
        </p:nvSpPr>
        <p:spPr>
          <a:xfrm>
            <a:off x="3707904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03</a:t>
            </a:r>
          </a:p>
          <a:p>
            <a:r>
              <a:rPr lang="de-DE" sz="1200" dirty="0" smtClean="0"/>
              <a:t>00</a:t>
            </a:r>
            <a:endParaRPr lang="de-DE" sz="1200" dirty="0"/>
          </a:p>
        </p:txBody>
      </p:sp>
      <p:sp>
        <p:nvSpPr>
          <p:cNvPr id="74" name="Textfeld 73"/>
          <p:cNvSpPr txBox="1"/>
          <p:nvPr/>
        </p:nvSpPr>
        <p:spPr>
          <a:xfrm>
            <a:off x="4860032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00</a:t>
            </a:r>
          </a:p>
          <a:p>
            <a:r>
              <a:rPr lang="de-DE" sz="1200" dirty="0" smtClean="0"/>
              <a:t>01</a:t>
            </a:r>
            <a:endParaRPr lang="de-DE" sz="1200" dirty="0"/>
          </a:p>
        </p:txBody>
      </p:sp>
      <p:sp>
        <p:nvSpPr>
          <p:cNvPr id="75" name="Textfeld 74"/>
          <p:cNvSpPr txBox="1"/>
          <p:nvPr/>
        </p:nvSpPr>
        <p:spPr>
          <a:xfrm>
            <a:off x="5580112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01</a:t>
            </a:r>
          </a:p>
          <a:p>
            <a:r>
              <a:rPr lang="de-DE" sz="1200" dirty="0" smtClean="0"/>
              <a:t>01</a:t>
            </a:r>
            <a:endParaRPr lang="de-DE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6372200" y="49115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02</a:t>
            </a:r>
          </a:p>
          <a:p>
            <a:r>
              <a:rPr lang="de-DE" sz="1200" dirty="0" smtClean="0"/>
              <a:t>01</a:t>
            </a:r>
            <a:endParaRPr lang="de-DE" sz="1200" dirty="0"/>
          </a:p>
        </p:txBody>
      </p:sp>
      <p:sp>
        <p:nvSpPr>
          <p:cNvPr id="77" name="Textfeld 76"/>
          <p:cNvSpPr txBox="1"/>
          <p:nvPr/>
        </p:nvSpPr>
        <p:spPr>
          <a:xfrm>
            <a:off x="7380312" y="48691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03</a:t>
            </a:r>
          </a:p>
          <a:p>
            <a:r>
              <a:rPr lang="de-DE" sz="1200" dirty="0" smtClean="0"/>
              <a:t>01</a:t>
            </a:r>
            <a:endParaRPr lang="de-DE" sz="1200" dirty="0"/>
          </a:p>
        </p:txBody>
      </p:sp>
      <p:sp>
        <p:nvSpPr>
          <p:cNvPr id="78" name="Textfeld 77"/>
          <p:cNvSpPr txBox="1"/>
          <p:nvPr/>
        </p:nvSpPr>
        <p:spPr>
          <a:xfrm>
            <a:off x="8172400" y="48691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04</a:t>
            </a:r>
          </a:p>
          <a:p>
            <a:r>
              <a:rPr lang="de-DE" sz="1200" dirty="0" smtClean="0"/>
              <a:t>01</a:t>
            </a:r>
            <a:endParaRPr lang="de-DE" sz="1200" dirty="0"/>
          </a:p>
        </p:txBody>
      </p:sp>
      <p:sp>
        <p:nvSpPr>
          <p:cNvPr id="79" name="Textfeld 78"/>
          <p:cNvSpPr txBox="1"/>
          <p:nvPr/>
        </p:nvSpPr>
        <p:spPr>
          <a:xfrm>
            <a:off x="683568" y="4911551"/>
            <a:ext cx="13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Beltéri cím: </a:t>
            </a:r>
            <a:endParaRPr lang="hu-HU" sz="1200" b="1" dirty="0"/>
          </a:p>
          <a:p>
            <a:r>
              <a:rPr lang="hu-HU" sz="1200" b="1" dirty="0" smtClean="0"/>
              <a:t>Hűtőköri cím:</a:t>
            </a:r>
            <a:endParaRPr lang="de-DE" sz="1200" b="1" dirty="0"/>
          </a:p>
        </p:txBody>
      </p:sp>
      <p:sp>
        <p:nvSpPr>
          <p:cNvPr id="80" name="Pfeil nach unten 79"/>
          <p:cNvSpPr/>
          <p:nvPr/>
        </p:nvSpPr>
        <p:spPr>
          <a:xfrm>
            <a:off x="1115616" y="3890752"/>
            <a:ext cx="288032" cy="258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Pfeil nach unten 80"/>
          <p:cNvSpPr/>
          <p:nvPr/>
        </p:nvSpPr>
        <p:spPr>
          <a:xfrm rot="16200000">
            <a:off x="4327398" y="4192510"/>
            <a:ext cx="288032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Pfeil nach unten 81"/>
          <p:cNvSpPr/>
          <p:nvPr/>
        </p:nvSpPr>
        <p:spPr>
          <a:xfrm>
            <a:off x="5580112" y="1844824"/>
            <a:ext cx="288032" cy="258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Abgerundetes Rechteck 83"/>
          <p:cNvSpPr/>
          <p:nvPr/>
        </p:nvSpPr>
        <p:spPr>
          <a:xfrm>
            <a:off x="0" y="4941168"/>
            <a:ext cx="683568" cy="4404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Példa: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907704" y="623731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 X  Z  </a:t>
            </a:r>
            <a:endParaRPr lang="de-DE" sz="700" dirty="0"/>
          </a:p>
        </p:txBody>
      </p:sp>
      <p:sp>
        <p:nvSpPr>
          <p:cNvPr id="89" name="Pfeil nach unten 88"/>
          <p:cNvSpPr/>
          <p:nvPr/>
        </p:nvSpPr>
        <p:spPr>
          <a:xfrm>
            <a:off x="5580112" y="2780928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Abgerundetes Rechteck 84"/>
          <p:cNvSpPr/>
          <p:nvPr/>
        </p:nvSpPr>
        <p:spPr>
          <a:xfrm>
            <a:off x="6732240" y="2060848"/>
            <a:ext cx="1872208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Címzés a távvezérlővel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0" name="Abgerundetes Rechteck 89"/>
          <p:cNvSpPr/>
          <p:nvPr/>
        </p:nvSpPr>
        <p:spPr>
          <a:xfrm>
            <a:off x="107504" y="1844824"/>
            <a:ext cx="446449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Hardveres, manuális címzés (JAVASOLT!)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3" name="Pfeil nach unten 82"/>
          <p:cNvSpPr/>
          <p:nvPr/>
        </p:nvSpPr>
        <p:spPr>
          <a:xfrm>
            <a:off x="539552" y="1628800"/>
            <a:ext cx="288032" cy="258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unten 90"/>
          <p:cNvSpPr/>
          <p:nvPr/>
        </p:nvSpPr>
        <p:spPr>
          <a:xfrm>
            <a:off x="321967" y="1981838"/>
            <a:ext cx="288032" cy="258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0"/>
            <a:ext cx="1620685" cy="7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0"/>
            <a:ext cx="4780582" cy="8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olumbus-Klima-fejlec"/>
          <p:cNvPicPr>
            <a:picLocks noChangeAspect="1" noChangeArrowheads="1"/>
          </p:cNvPicPr>
          <p:nvPr/>
        </p:nvPicPr>
        <p:blipFill>
          <a:blip r:embed="rId11" cstate="print"/>
          <a:srcRect r="75476"/>
          <a:stretch>
            <a:fillRect/>
          </a:stretch>
        </p:blipFill>
        <p:spPr bwMode="auto">
          <a:xfrm>
            <a:off x="7824623" y="0"/>
            <a:ext cx="131937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4214</Words>
  <Application>Microsoft Office PowerPoint</Application>
  <PresentationFormat>Diavetítés a képernyőre (4:3 oldalarány)</PresentationFormat>
  <Paragraphs>2246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Larissa-Design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Gabor</dc:creator>
  <cp:lastModifiedBy>Nagy Lajos</cp:lastModifiedBy>
  <cp:revision>186</cp:revision>
  <dcterms:created xsi:type="dcterms:W3CDTF">2010-12-23T10:03:09Z</dcterms:created>
  <dcterms:modified xsi:type="dcterms:W3CDTF">2014-01-16T09:03:02Z</dcterms:modified>
</cp:coreProperties>
</file>